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316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1" r:id="rId17"/>
    <p:sldId id="271" r:id="rId18"/>
    <p:sldId id="272" r:id="rId19"/>
    <p:sldId id="282" r:id="rId20"/>
    <p:sldId id="283" r:id="rId21"/>
    <p:sldId id="273" r:id="rId22"/>
    <p:sldId id="317" r:id="rId23"/>
    <p:sldId id="284" r:id="rId24"/>
    <p:sldId id="318" r:id="rId25"/>
    <p:sldId id="319" r:id="rId26"/>
    <p:sldId id="285" r:id="rId27"/>
    <p:sldId id="280" r:id="rId28"/>
    <p:sldId id="274" r:id="rId29"/>
    <p:sldId id="275" r:id="rId30"/>
    <p:sldId id="278" r:id="rId31"/>
    <p:sldId id="277" r:id="rId32"/>
    <p:sldId id="276" r:id="rId33"/>
    <p:sldId id="286" r:id="rId34"/>
    <p:sldId id="287" r:id="rId35"/>
    <p:sldId id="288" r:id="rId36"/>
    <p:sldId id="289" r:id="rId37"/>
    <p:sldId id="290" r:id="rId38"/>
    <p:sldId id="312" r:id="rId39"/>
    <p:sldId id="313" r:id="rId40"/>
    <p:sldId id="31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4F01"/>
    <a:srgbClr val="9A00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66"/>
    <p:restoredTop sz="94694"/>
  </p:normalViewPr>
  <p:slideViewPr>
    <p:cSldViewPr snapToGrid="0" snapToObjects="1" showGuides="1">
      <p:cViewPr varScale="1">
        <p:scale>
          <a:sx n="100" d="100"/>
          <a:sy n="100" d="100"/>
        </p:scale>
        <p:origin x="168" y="176"/>
      </p:cViewPr>
      <p:guideLst>
        <p:guide orient="horz" pos="2183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7F066-86F5-C24D-8449-EF6CC0CE82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6C7862-87EE-CF48-BAE2-4052087F07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ABF91-ADE2-3440-91A5-D40881980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8D9D7-4952-1648-84D6-896653A80D9D}" type="datetimeFigureOut">
              <a:t>9/29/19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41DD1-6DD3-2842-8E65-72FEA524F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CFFAB-B9A0-D347-86E5-048C76516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FD2CA-4009-0747-B30A-26C6ED7BF060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2834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12998-BEB0-3A4B-93D7-1BD260AB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CA203D-03F0-BF43-9097-7B3587DC9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AF200-1565-EC48-8809-AD68E24A1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8D9D7-4952-1648-84D6-896653A80D9D}" type="datetimeFigureOut">
              <a:t>9/29/19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91784-1595-604C-BD09-F7D911834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19E86-FFA3-DF41-8D42-811C5F840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FD2CA-4009-0747-B30A-26C6ED7BF060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0581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79C311-5F33-B544-A8A6-871A7D24D0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0BA318-0E72-5B4E-8FDA-1917A19072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49820-56D3-0B43-80A7-A54116EFB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8D9D7-4952-1648-84D6-896653A80D9D}" type="datetimeFigureOut">
              <a:t>9/29/19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CF6B4-F879-394B-830E-579CAFA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D0F3B-49B3-3747-9492-AA4E7698E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FD2CA-4009-0747-B30A-26C6ED7BF060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4665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6367B-E5A7-8842-A334-3B0CC7920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A541F-6898-7448-A047-1476E9B21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AEDAF-D936-D045-A8FC-78C051A80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8D9D7-4952-1648-84D6-896653A80D9D}" type="datetimeFigureOut">
              <a:t>9/29/19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EB91EF-EA9A-9F48-9F4E-D50B5C1B3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DA071-BD66-DC42-A5F2-C25F7CB38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FD2CA-4009-0747-B30A-26C6ED7BF060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5523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22C31-DCAB-C34C-8789-29584FE33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D41FA9-9C28-E848-87DC-A9A246C7F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5539D-B8AB-AB48-93FB-0F115F1A4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8D9D7-4952-1648-84D6-896653A80D9D}" type="datetimeFigureOut">
              <a:t>9/29/19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6D72D-28C1-5A4D-BB25-36B447499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9EF5C-FFE1-1148-8681-435F9B493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FD2CA-4009-0747-B30A-26C6ED7BF060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7088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AE17D-6FE7-3D4D-AB0E-613D022C5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E5DEE-A954-0F46-A96C-01EF06DF55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0D2F5D-5512-9449-863E-39E30E08AB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8C7190-CA78-D049-8388-4AC4C9F8F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8D9D7-4952-1648-84D6-896653A80D9D}" type="datetimeFigureOut">
              <a:t>9/29/19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7C45A-08BA-7B4C-8915-6FF4C7AA6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BEE667-F982-7245-B5C6-6C85FABF0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FD2CA-4009-0747-B30A-26C6ED7BF060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4448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3D221-DE4F-0949-9281-622C077C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D3F604-D157-454B-A713-9DCB5D1B1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E4B22B-0A86-AE44-8CA9-93F8762359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4A1D66-D9C7-3747-84D1-BEE89E63B8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1264C2-E187-3043-A204-3466F2D67D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6E68CF-4A6C-7D4B-970C-959A0E2F6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8D9D7-4952-1648-84D6-896653A80D9D}" type="datetimeFigureOut">
              <a:t>9/29/19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FB5B3-DF97-0648-B237-68ED3DE22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EC31BE-4D4B-FA43-8961-557BAF1C1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FD2CA-4009-0747-B30A-26C6ED7BF060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6129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1A6FE-AE1F-424D-B2AA-E86EFBB4E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F28852-A223-7A40-9236-B978E80C0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8D9D7-4952-1648-84D6-896653A80D9D}" type="datetimeFigureOut">
              <a:t>9/29/19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06A181-4B9A-A046-BDCA-1AD840A6F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ADA740-5C95-7543-A74E-FF7C7697E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FD2CA-4009-0747-B30A-26C6ED7BF060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843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EAC8D3-1CDE-0247-B7A9-774EDAEA1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8D9D7-4952-1648-84D6-896653A80D9D}" type="datetimeFigureOut">
              <a:t>9/29/19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1BE066-E7AE-8043-92E6-F2EEBC460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0888DC-D504-1049-A2EB-A67A608A8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FD2CA-4009-0747-B30A-26C6ED7BF060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785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F96C9-4224-164C-8E9F-8B4D1FB30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8DF22-EDF4-D048-A950-DFF488A03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1036EA-2658-BE4A-ADC2-070F595790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322CCF-146C-4B4B-8BAA-03910A038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8D9D7-4952-1648-84D6-896653A80D9D}" type="datetimeFigureOut">
              <a:t>9/29/19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44FD65-46C3-4040-A5CA-55ED6D247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ADA296-83BC-F14E-B455-C4F8749F6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FD2CA-4009-0747-B30A-26C6ED7BF060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452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7AA78-CA28-644F-B607-253CCCD6A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AF4DEF-26B4-E048-ACB8-427BFFFEC4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DC1D-0906-BB4B-A22E-8BE62EE7B7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A00D69-E2B2-1841-8B62-0C382EF08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8D9D7-4952-1648-84D6-896653A80D9D}" type="datetimeFigureOut">
              <a:t>9/29/19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ABB456-758F-4E4D-97BF-344F31608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50E31-D429-2C4B-AD08-D6DCDDF7A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FD2CA-4009-0747-B30A-26C6ED7BF060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1502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C09EED-9535-3846-B3B9-573EF32A7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A9E8B0-3374-964E-875D-8CCCC33C5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4F900-83FD-C44F-8884-854C33CEA2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C8D9D7-4952-1648-84D6-896653A80D9D}" type="datetimeFigureOut">
              <a:t>9/29/19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3C81F-295D-AF4C-BB8E-E2CD546065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531A7-025B-A64C-A0A5-EFCCFF5D0A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FD2CA-4009-0747-B30A-26C6ED7BF060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5659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hyperlink" Target="https://en.wikipedia.org/wiki/Confusion_matrix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-deep-dive-into-imbalanced-data-over-sampling-f1167ed74b5" TargetMode="External"/><Relationship Id="rId2" Type="http://schemas.openxmlformats.org/officeDocument/2006/relationships/hyperlink" Target="http://imbalanced-learn.org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57B85-D76A-2E4F-A273-85A16091BA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Régression logistique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E80A8D-189E-CE4C-9BD4-4BD83E59C6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77115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FE59B-EDCF-9949-B814-344CE45726F5}"/>
              </a:ext>
            </a:extLst>
          </p:cNvPr>
          <p:cNvSpPr txBox="1"/>
          <p:nvPr/>
        </p:nvSpPr>
        <p:spPr>
          <a:xfrm>
            <a:off x="734601" y="895548"/>
            <a:ext cx="10202238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>
                    <a:lumMod val="85000"/>
                  </a:schemeClr>
                </a:solidFill>
              </a:rPr>
              <a:t>L'</a:t>
            </a:r>
            <a:r>
              <a:rPr lang="fr-FR">
                <a:solidFill>
                  <a:schemeClr val="bg1"/>
                </a:solidFill>
              </a:rPr>
              <a:t>histogramme des valeurs estimées</a:t>
            </a:r>
            <a:r>
              <a:rPr lang="fr-FR">
                <a:solidFill>
                  <a:schemeClr val="bg1">
                    <a:lumMod val="85000"/>
                  </a:schemeClr>
                </a:solidFill>
              </a:rPr>
              <a:t> donne une bonne indication du pouvoir de séparation du modèle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E1ECA1-7342-AE4A-9C2D-FE165D506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688" y="2637258"/>
            <a:ext cx="5945312" cy="39635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D910C3-AA33-9E4E-B075-E9B47F7EC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26" y="2812203"/>
            <a:ext cx="5682894" cy="37885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5D3BBE-5AB8-D04B-B22E-E853823E5880}"/>
              </a:ext>
            </a:extLst>
          </p:cNvPr>
          <p:cNvSpPr txBox="1"/>
          <p:nvPr/>
        </p:nvSpPr>
        <p:spPr>
          <a:xfrm>
            <a:off x="2465798" y="2126751"/>
            <a:ext cx="173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Mauvais modèle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E65DFF-0BB7-A845-8D9F-96CBE7A64C90}"/>
              </a:ext>
            </a:extLst>
          </p:cNvPr>
          <p:cNvSpPr txBox="1"/>
          <p:nvPr/>
        </p:nvSpPr>
        <p:spPr>
          <a:xfrm>
            <a:off x="7993229" y="2126751"/>
            <a:ext cx="1786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Excellent modèle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929B72-DF51-8A4F-82B4-E3BA3995B38E}"/>
              </a:ext>
            </a:extLst>
          </p:cNvPr>
          <p:cNvSpPr/>
          <p:nvPr/>
        </p:nvSpPr>
        <p:spPr>
          <a:xfrm>
            <a:off x="734601" y="1559088"/>
            <a:ext cx="7353295" cy="369332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y_proba = results.</a:t>
            </a:r>
            <a:r>
              <a:rPr lang="fr-FR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predict</a:t>
            </a: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(df[['income', 'balance']])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5FBFA7A-4E85-364F-A661-AA9EE87ED79E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Histogramme des probabilités</a:t>
            </a:r>
          </a:p>
        </p:txBody>
      </p:sp>
    </p:spTree>
    <p:extLst>
      <p:ext uri="{BB962C8B-B14F-4D97-AF65-F5344CB8AC3E}">
        <p14:creationId xmlns:p14="http://schemas.microsoft.com/office/powerpoint/2010/main" val="499530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0F6F37-0148-9140-9D7C-EAA88F48BCE0}"/>
              </a:ext>
            </a:extLst>
          </p:cNvPr>
          <p:cNvSpPr/>
          <p:nvPr/>
        </p:nvSpPr>
        <p:spPr>
          <a:xfrm>
            <a:off x="1123382" y="1170399"/>
            <a:ext cx="10635038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 de la fonction logistique, yhat in [0,1]</a:t>
            </a:r>
          </a:p>
          <a:p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y_proba = results.predict(df[['income', 'balance']])</a:t>
            </a:r>
          </a:p>
          <a:p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transformer les probablités en classes</a:t>
            </a:r>
          </a:p>
          <a:p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predicted_class = (y_proba &gt; 0.5).astype(int)</a:t>
            </a:r>
          </a:p>
          <a:p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print(predicted_class)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[1,1,1,1...,0,0,0]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609B55D-1430-3C47-A576-1CA9909C1371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Classes prédites en fct des probabilités de prédiction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278F3D-E403-7F41-807A-005A550B01F8}"/>
              </a:ext>
            </a:extLst>
          </p:cNvPr>
          <p:cNvSpPr txBox="1"/>
          <p:nvPr/>
        </p:nvSpPr>
        <p:spPr>
          <a:xfrm>
            <a:off x="1123382" y="4838958"/>
            <a:ext cx="6218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highlight>
                  <a:srgbClr val="FFFF00"/>
                </a:highlight>
              </a:rPr>
              <a:t>Noter que le choix du seuil de classification (0.5) reste arbitraire.</a:t>
            </a:r>
          </a:p>
        </p:txBody>
      </p:sp>
    </p:spTree>
    <p:extLst>
      <p:ext uri="{BB962C8B-B14F-4D97-AF65-F5344CB8AC3E}">
        <p14:creationId xmlns:p14="http://schemas.microsoft.com/office/powerpoint/2010/main" val="910103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99A073-2689-2F44-8631-FF2FCDC64FBE}"/>
              </a:ext>
            </a:extLst>
          </p:cNvPr>
          <p:cNvSpPr txBox="1"/>
          <p:nvPr/>
        </p:nvSpPr>
        <p:spPr>
          <a:xfrm>
            <a:off x="996593" y="1115039"/>
            <a:ext cx="212397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4 cas possibles</a:t>
            </a:r>
          </a:p>
          <a:p>
            <a:endParaRPr lang="fr-FR"/>
          </a:p>
          <a:p>
            <a:r>
              <a:rPr lang="fr-FR"/>
              <a:t>2 corrects: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1 classé comme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0 classé comme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r>
              <a:rPr lang="fr-FR"/>
              <a:t>2 faux: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1 classé comme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0 classé comme 1</a:t>
            </a:r>
          </a:p>
          <a:p>
            <a:endParaRPr lang="fr-FR"/>
          </a:p>
          <a:p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998F6-1EB3-2D49-BFEF-4A23321AF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616" y="3465513"/>
            <a:ext cx="4376791" cy="298199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9353A18-9597-7F4C-BA49-E24B3DB371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827254"/>
              </p:ext>
            </p:extLst>
          </p:nvPr>
        </p:nvGraphicFramePr>
        <p:xfrm>
          <a:off x="6389448" y="1115039"/>
          <a:ext cx="5363964" cy="1280160"/>
        </p:xfrm>
        <a:graphic>
          <a:graphicData uri="http://schemas.openxmlformats.org/drawingml/2006/table">
            <a:tbl>
              <a:tblPr/>
              <a:tblGrid>
                <a:gridCol w="1222625">
                  <a:extLst>
                    <a:ext uri="{9D8B030D-6E8A-4147-A177-3AD203B41FA5}">
                      <a16:colId xmlns:a16="http://schemas.microsoft.com/office/drawing/2014/main" val="4168072483"/>
                    </a:ext>
                  </a:extLst>
                </a:gridCol>
                <a:gridCol w="2003461">
                  <a:extLst>
                    <a:ext uri="{9D8B030D-6E8A-4147-A177-3AD203B41FA5}">
                      <a16:colId xmlns:a16="http://schemas.microsoft.com/office/drawing/2014/main" val="660352268"/>
                    </a:ext>
                  </a:extLst>
                </a:gridCol>
                <a:gridCol w="2137878">
                  <a:extLst>
                    <a:ext uri="{9D8B030D-6E8A-4147-A177-3AD203B41FA5}">
                      <a16:colId xmlns:a16="http://schemas.microsoft.com/office/drawing/2014/main" val="16459356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 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Predicted 1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Predicted 0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1845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Actual 1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True Positives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False Negatives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2295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Actual 0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False Positives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True Negatives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506151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416D1C2C-FEF5-774E-83C3-1CB25FE4177D}"/>
              </a:ext>
            </a:extLst>
          </p:cNvPr>
          <p:cNvSpPr/>
          <p:nvPr/>
        </p:nvSpPr>
        <p:spPr>
          <a:xfrm>
            <a:off x="996593" y="4543572"/>
            <a:ext cx="2941831" cy="369332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results.pred_table()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F17FFFC-A2B8-BE46-8372-A083EDE205DE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Matrice de confusion</a:t>
            </a:r>
          </a:p>
        </p:txBody>
      </p:sp>
    </p:spTree>
    <p:extLst>
      <p:ext uri="{BB962C8B-B14F-4D97-AF65-F5344CB8AC3E}">
        <p14:creationId xmlns:p14="http://schemas.microsoft.com/office/powerpoint/2010/main" val="2516407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6DF7A74-BB35-2E40-B293-89BC994416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517750"/>
              </p:ext>
            </p:extLst>
          </p:nvPr>
        </p:nvGraphicFramePr>
        <p:xfrm>
          <a:off x="838200" y="1614608"/>
          <a:ext cx="10515600" cy="128016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104701461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6713584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1545631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 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Predicted Default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Predicted Non-Default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5696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Actual Default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286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47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311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Actual Non-Default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40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460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73090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6B8D303-7344-DF44-BC7E-C4F1B038909E}"/>
              </a:ext>
            </a:extLst>
          </p:cNvPr>
          <p:cNvSpPr/>
          <p:nvPr/>
        </p:nvSpPr>
        <p:spPr>
          <a:xfrm>
            <a:off x="1178102" y="3796220"/>
            <a:ext cx="1017569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Montserrat"/>
              </a:rPr>
              <a:t>Out of of 333 </a:t>
            </a:r>
            <a:r>
              <a:rPr lang="en-US" b="0" i="1">
                <a:effectLst/>
                <a:latin typeface="Montserrat"/>
              </a:rPr>
              <a:t>default</a:t>
            </a:r>
            <a:r>
              <a:rPr lang="en-US" b="0" i="0">
                <a:effectLst/>
                <a:latin typeface="Montserrat"/>
              </a:rPr>
              <a:t> samples: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Montserrat"/>
              </a:rPr>
              <a:t>286 were </a:t>
            </a:r>
            <a:r>
              <a:rPr lang="en-US" b="1" i="0">
                <a:solidFill>
                  <a:srgbClr val="000000"/>
                </a:solidFill>
                <a:effectLst/>
                <a:latin typeface="Montserrat"/>
              </a:rPr>
              <a:t>correctly</a:t>
            </a:r>
            <a:r>
              <a:rPr lang="en-US" b="0" i="0">
                <a:solidFill>
                  <a:srgbClr val="000000"/>
                </a:solidFill>
                <a:effectLst/>
                <a:latin typeface="Montserrat"/>
              </a:rPr>
              <a:t> predicted as </a:t>
            </a:r>
            <a:r>
              <a:rPr lang="en-US" b="0" i="1">
                <a:solidFill>
                  <a:srgbClr val="000000"/>
                </a:solidFill>
                <a:effectLst/>
                <a:latin typeface="Montserrat"/>
              </a:rPr>
              <a:t>default</a:t>
            </a:r>
            <a:r>
              <a:rPr lang="en-US" b="0" i="0">
                <a:solidFill>
                  <a:srgbClr val="000000"/>
                </a:solidFill>
                <a:effectLst/>
                <a:latin typeface="Montserrat"/>
              </a:rPr>
              <a:t> by our model (</a:t>
            </a:r>
            <a:r>
              <a:rPr lang="en-US" b="0" i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Montserrat"/>
              </a:rPr>
              <a:t>True positives</a:t>
            </a:r>
            <a:r>
              <a:rPr lang="en-US" b="0" i="0">
                <a:solidFill>
                  <a:srgbClr val="000000"/>
                </a:solidFill>
                <a:effectLst/>
                <a:latin typeface="Montserrat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Montserrat"/>
              </a:rPr>
              <a:t>47 were </a:t>
            </a:r>
            <a:r>
              <a:rPr lang="en-US" b="1" i="0">
                <a:solidFill>
                  <a:srgbClr val="000000"/>
                </a:solidFill>
                <a:effectLst/>
                <a:latin typeface="Montserrat"/>
              </a:rPr>
              <a:t>wrongly</a:t>
            </a:r>
            <a:r>
              <a:rPr lang="en-US" b="0" i="0">
                <a:solidFill>
                  <a:srgbClr val="000000"/>
                </a:solidFill>
                <a:effectLst/>
                <a:latin typeface="Montserrat"/>
              </a:rPr>
              <a:t> predicted as </a:t>
            </a:r>
            <a:r>
              <a:rPr lang="en-US" b="0" i="1">
                <a:solidFill>
                  <a:srgbClr val="000000"/>
                </a:solidFill>
                <a:effectLst/>
                <a:latin typeface="Montserrat"/>
              </a:rPr>
              <a:t>non-default</a:t>
            </a:r>
            <a:r>
              <a:rPr lang="en-US" b="0" i="0">
                <a:solidFill>
                  <a:srgbClr val="000000"/>
                </a:solidFill>
                <a:effectLst/>
                <a:latin typeface="Montserrat"/>
              </a:rPr>
              <a:t> by our model (</a:t>
            </a:r>
            <a:r>
              <a:rPr lang="en-US" b="0" i="0">
                <a:solidFill>
                  <a:srgbClr val="FF0000"/>
                </a:solidFill>
                <a:effectLst/>
                <a:latin typeface="Montserrat"/>
              </a:rPr>
              <a:t>False Negatives</a:t>
            </a:r>
            <a:r>
              <a:rPr lang="en-US" b="0" i="0">
                <a:solidFill>
                  <a:srgbClr val="000000"/>
                </a:solidFill>
                <a:effectLst/>
                <a:latin typeface="Montserrat"/>
              </a:rPr>
              <a:t>)</a:t>
            </a:r>
          </a:p>
          <a:p>
            <a:endParaRPr lang="en-US" b="0" i="0">
              <a:effectLst/>
              <a:latin typeface="Montserrat"/>
            </a:endParaRPr>
          </a:p>
          <a:p>
            <a:r>
              <a:rPr lang="en-US" b="0" i="0">
                <a:effectLst/>
                <a:latin typeface="Montserrat"/>
              </a:rPr>
              <a:t>And out of 500 </a:t>
            </a:r>
            <a:r>
              <a:rPr lang="en-US" b="0" i="1">
                <a:effectLst/>
                <a:latin typeface="Montserrat"/>
              </a:rPr>
              <a:t>non-default</a:t>
            </a:r>
            <a:r>
              <a:rPr lang="en-US" b="0" i="0">
                <a:effectLst/>
                <a:latin typeface="Montserrat"/>
              </a:rPr>
              <a:t> samples,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Montserrat"/>
              </a:rPr>
              <a:t>460 were </a:t>
            </a:r>
            <a:r>
              <a:rPr lang="en-US" b="1" i="0">
                <a:solidFill>
                  <a:srgbClr val="000000"/>
                </a:solidFill>
                <a:effectLst/>
                <a:latin typeface="Montserrat"/>
              </a:rPr>
              <a:t>correctly</a:t>
            </a:r>
            <a:r>
              <a:rPr lang="en-US" b="0" i="0">
                <a:solidFill>
                  <a:srgbClr val="000000"/>
                </a:solidFill>
                <a:effectLst/>
                <a:latin typeface="Montserrat"/>
              </a:rPr>
              <a:t> predicted as </a:t>
            </a:r>
            <a:r>
              <a:rPr lang="en-US" b="0" i="1">
                <a:solidFill>
                  <a:srgbClr val="000000"/>
                </a:solidFill>
                <a:effectLst/>
                <a:latin typeface="Montserrat"/>
              </a:rPr>
              <a:t>non-default</a:t>
            </a:r>
            <a:r>
              <a:rPr lang="en-US" b="0" i="0">
                <a:solidFill>
                  <a:srgbClr val="000000"/>
                </a:solidFill>
                <a:effectLst/>
                <a:latin typeface="Montserrat"/>
              </a:rPr>
              <a:t> by our model (</a:t>
            </a:r>
            <a:r>
              <a:rPr lang="en-US" b="0" i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Montserrat"/>
              </a:rPr>
              <a:t>True Negatives</a:t>
            </a:r>
            <a:r>
              <a:rPr lang="en-US" b="0" i="0">
                <a:solidFill>
                  <a:srgbClr val="000000"/>
                </a:solidFill>
                <a:effectLst/>
                <a:latin typeface="Montserrat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Montserrat"/>
              </a:rPr>
              <a:t>40 were </a:t>
            </a:r>
            <a:r>
              <a:rPr lang="en-US" b="1" i="0">
                <a:solidFill>
                  <a:srgbClr val="000000"/>
                </a:solidFill>
                <a:effectLst/>
                <a:latin typeface="Montserrat"/>
              </a:rPr>
              <a:t>wrongly</a:t>
            </a:r>
            <a:r>
              <a:rPr lang="en-US" b="0" i="0">
                <a:solidFill>
                  <a:srgbClr val="000000"/>
                </a:solidFill>
                <a:effectLst/>
                <a:latin typeface="Montserrat"/>
              </a:rPr>
              <a:t> predicted as </a:t>
            </a:r>
            <a:r>
              <a:rPr lang="en-US" b="0" i="1">
                <a:solidFill>
                  <a:srgbClr val="000000"/>
                </a:solidFill>
                <a:effectLst/>
                <a:latin typeface="Montserrat"/>
              </a:rPr>
              <a:t>default</a:t>
            </a:r>
            <a:r>
              <a:rPr lang="en-US" b="0" i="0">
                <a:solidFill>
                  <a:srgbClr val="000000"/>
                </a:solidFill>
                <a:effectLst/>
                <a:latin typeface="Montserrat"/>
              </a:rPr>
              <a:t> by our model (</a:t>
            </a:r>
            <a:r>
              <a:rPr lang="en-US" b="0" i="0">
                <a:solidFill>
                  <a:srgbClr val="FF0000"/>
                </a:solidFill>
                <a:effectLst/>
                <a:latin typeface="Montserrat"/>
              </a:rPr>
              <a:t>False Positives</a:t>
            </a:r>
            <a:r>
              <a:rPr lang="en-US" b="0" i="0">
                <a:solidFill>
                  <a:srgbClr val="000000"/>
                </a:solidFill>
                <a:effectLst/>
                <a:latin typeface="Montserrat"/>
              </a:rPr>
              <a:t>)</a:t>
            </a:r>
          </a:p>
          <a:p>
            <a:br>
              <a:rPr lang="en-US"/>
            </a:br>
            <a:endParaRPr lang="fr-FR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763AE78-A6DA-D34C-8668-CE507DB1A86B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Matrice de confusion: default ~ income + balance</a:t>
            </a:r>
          </a:p>
        </p:txBody>
      </p:sp>
    </p:spTree>
    <p:extLst>
      <p:ext uri="{BB962C8B-B14F-4D97-AF65-F5344CB8AC3E}">
        <p14:creationId xmlns:p14="http://schemas.microsoft.com/office/powerpoint/2010/main" val="2874379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DDD599E-9959-2E42-BF47-3647129C5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301336"/>
              </p:ext>
            </p:extLst>
          </p:nvPr>
        </p:nvGraphicFramePr>
        <p:xfrm>
          <a:off x="321070" y="3559976"/>
          <a:ext cx="5363964" cy="2377440"/>
        </p:xfrm>
        <a:graphic>
          <a:graphicData uri="http://schemas.openxmlformats.org/drawingml/2006/table">
            <a:tbl>
              <a:tblPr/>
              <a:tblGrid>
                <a:gridCol w="1264428">
                  <a:extLst>
                    <a:ext uri="{9D8B030D-6E8A-4147-A177-3AD203B41FA5}">
                      <a16:colId xmlns:a16="http://schemas.microsoft.com/office/drawing/2014/main" val="1047014617"/>
                    </a:ext>
                  </a:extLst>
                </a:gridCol>
                <a:gridCol w="1946842">
                  <a:extLst>
                    <a:ext uri="{9D8B030D-6E8A-4147-A177-3AD203B41FA5}">
                      <a16:colId xmlns:a16="http://schemas.microsoft.com/office/drawing/2014/main" val="67135848"/>
                    </a:ext>
                  </a:extLst>
                </a:gridCol>
                <a:gridCol w="2152694">
                  <a:extLst>
                    <a:ext uri="{9D8B030D-6E8A-4147-A177-3AD203B41FA5}">
                      <a16:colId xmlns:a16="http://schemas.microsoft.com/office/drawing/2014/main" val="31545631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 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Predicted </a:t>
                      </a:r>
                      <a:br>
                        <a:rPr lang="en-US">
                          <a:effectLst/>
                          <a:latin typeface="Verdana" panose="020B0604030504040204" pitchFamily="34" charset="0"/>
                        </a:rPr>
                      </a:br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Default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Predicted </a:t>
                      </a:r>
                      <a:br>
                        <a:rPr lang="en-US">
                          <a:effectLst/>
                          <a:latin typeface="Verdana" panose="020B0604030504040204" pitchFamily="34" charset="0"/>
                        </a:rPr>
                      </a:br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Non-Default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5696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Actual Default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286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47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311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Actual Non-Default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40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460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730907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2B11C1FC-B26A-3B40-AA71-CBF4866E9A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7453" y="3559976"/>
            <a:ext cx="5826303" cy="2677656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number of samples correctly classified : 460 + 286 = 746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total number of samples : 833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so our </a:t>
            </a: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accuracy </a:t>
            </a:r>
            <a:r>
              <a:rPr kumimoji="0" lang="en-US" altLang="en-US" sz="24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is 746 / 833</a:t>
            </a: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= 89.56%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2400" b="1">
              <a:latin typeface="+mn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TPR = 286 / 333 = 85.89%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b="1">
                <a:latin typeface="+mn-lt"/>
              </a:rPr>
              <a:t>FPR = 47 / 333 = 14.11%</a:t>
            </a:r>
            <a:endParaRPr kumimoji="0" lang="en-US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2361635-8C43-A34B-A3DD-7A019CFC094B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Métriques de classification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4BC39D-70E0-FA42-A0AE-E09B16531633}"/>
              </a:ext>
            </a:extLst>
          </p:cNvPr>
          <p:cNvSpPr txBox="1"/>
          <p:nvPr/>
        </p:nvSpPr>
        <p:spPr>
          <a:xfrm>
            <a:off x="6107453" y="888111"/>
            <a:ext cx="5541752" cy="23083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/>
              <a:t>A partir de la matrice de confusion,</a:t>
            </a:r>
          </a:p>
          <a:p>
            <a:r>
              <a:rPr lang="fr-FR" sz="2400"/>
              <a:t>on peut définir plusieurs métriques de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Accuracy = (TP + TN) / (P + 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True Positive Rate = (TP) / (TP + FP)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False Positive Rate = (FP) / (TP + FP) 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BA6D189-FA0C-EF41-9D99-CAAF8CC74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06923"/>
              </p:ext>
            </p:extLst>
          </p:nvPr>
        </p:nvGraphicFramePr>
        <p:xfrm>
          <a:off x="321070" y="1190055"/>
          <a:ext cx="5363964" cy="1280160"/>
        </p:xfrm>
        <a:graphic>
          <a:graphicData uri="http://schemas.openxmlformats.org/drawingml/2006/table">
            <a:tbl>
              <a:tblPr/>
              <a:tblGrid>
                <a:gridCol w="1222625">
                  <a:extLst>
                    <a:ext uri="{9D8B030D-6E8A-4147-A177-3AD203B41FA5}">
                      <a16:colId xmlns:a16="http://schemas.microsoft.com/office/drawing/2014/main" val="4168072483"/>
                    </a:ext>
                  </a:extLst>
                </a:gridCol>
                <a:gridCol w="2003461">
                  <a:extLst>
                    <a:ext uri="{9D8B030D-6E8A-4147-A177-3AD203B41FA5}">
                      <a16:colId xmlns:a16="http://schemas.microsoft.com/office/drawing/2014/main" val="660352268"/>
                    </a:ext>
                  </a:extLst>
                </a:gridCol>
                <a:gridCol w="2137878">
                  <a:extLst>
                    <a:ext uri="{9D8B030D-6E8A-4147-A177-3AD203B41FA5}">
                      <a16:colId xmlns:a16="http://schemas.microsoft.com/office/drawing/2014/main" val="16459356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 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Predicted 1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Predicted 0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1845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Actual 1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True Positives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False Negatives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2295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Actual 0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False Positives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True Negatives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5061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754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ABEE3EA-C70C-B145-BBF7-DAE7AE1F28AE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Matrice de confusion!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59089C-5CBC-8C40-996F-73E70C3B37CB}"/>
              </a:ext>
            </a:extLst>
          </p:cNvPr>
          <p:cNvSpPr txBox="1"/>
          <p:nvPr/>
        </p:nvSpPr>
        <p:spPr>
          <a:xfrm>
            <a:off x="1340285" y="6250488"/>
            <a:ext cx="1797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hlinkClick r:id="rId2"/>
              </a:rPr>
              <a:t>Confusion Matrix</a:t>
            </a:r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2A409C-2C70-064B-8586-3015D2165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068" y="1702051"/>
            <a:ext cx="6776018" cy="38115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F5711D-9177-9342-9DE7-1DA56734B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11865"/>
            <a:ext cx="12192000" cy="443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5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749598E-097C-264E-8E24-52FC2B50242B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 – default ~ income + balance + student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2960DE-EDA4-0040-AE7F-8777BB576414}"/>
              </a:ext>
            </a:extLst>
          </p:cNvPr>
          <p:cNvSpPr txBox="1"/>
          <p:nvPr/>
        </p:nvSpPr>
        <p:spPr>
          <a:xfrm>
            <a:off x="565079" y="1428108"/>
            <a:ext cx="5131405" cy="1477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fr-FR"/>
              <a:t>Pour le modèle </a:t>
            </a:r>
            <a:r>
              <a:rPr lang="fr-FR">
                <a:highlight>
                  <a:srgbClr val="FFFF00"/>
                </a:highlight>
              </a:rPr>
              <a:t>default ~ income + balance + 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contruire le modèle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interpreter les résultats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calculer la matrice de confusion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calculer accuracy, TPR, FPR</a:t>
            </a:r>
          </a:p>
        </p:txBody>
      </p:sp>
    </p:spTree>
    <p:extLst>
      <p:ext uri="{BB962C8B-B14F-4D97-AF65-F5344CB8AC3E}">
        <p14:creationId xmlns:p14="http://schemas.microsoft.com/office/powerpoint/2010/main" val="3500409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EA5855-DFAF-AB4C-BF5F-4255A67358E4}"/>
              </a:ext>
            </a:extLst>
          </p:cNvPr>
          <p:cNvSpPr txBox="1"/>
          <p:nvPr/>
        </p:nvSpPr>
        <p:spPr>
          <a:xfrm>
            <a:off x="1062079" y="1097387"/>
            <a:ext cx="6365204" cy="923330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Que se passe t il si on change le seuil de classification ?</a:t>
            </a:r>
          </a:p>
          <a:p>
            <a:endParaRPr lang="fr-FR">
              <a:solidFill>
                <a:schemeClr val="bg1"/>
              </a:solidFill>
            </a:endParaRPr>
          </a:p>
          <a:p>
            <a:r>
              <a:rPr lang="fr-FR">
                <a:solidFill>
                  <a:schemeClr val="bg1"/>
                </a:solidFill>
              </a:rPr>
              <a:t>La matrice de confusion et les métriques associées changent aussi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3941C43-55C4-CF4C-8D16-1F6F2C4236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374293"/>
              </p:ext>
            </p:extLst>
          </p:nvPr>
        </p:nvGraphicFramePr>
        <p:xfrm>
          <a:off x="1062080" y="3979910"/>
          <a:ext cx="7494141" cy="1333721"/>
        </p:xfrm>
        <a:graphic>
          <a:graphicData uri="http://schemas.openxmlformats.org/drawingml/2006/table">
            <a:tbl>
              <a:tblPr/>
              <a:tblGrid>
                <a:gridCol w="2363017">
                  <a:extLst>
                    <a:ext uri="{9D8B030D-6E8A-4147-A177-3AD203B41FA5}">
                      <a16:colId xmlns:a16="http://schemas.microsoft.com/office/drawing/2014/main" val="1878723753"/>
                    </a:ext>
                  </a:extLst>
                </a:gridCol>
                <a:gridCol w="2249628">
                  <a:extLst>
                    <a:ext uri="{9D8B030D-6E8A-4147-A177-3AD203B41FA5}">
                      <a16:colId xmlns:a16="http://schemas.microsoft.com/office/drawing/2014/main" val="1318374150"/>
                    </a:ext>
                  </a:extLst>
                </a:gridCol>
                <a:gridCol w="2881496">
                  <a:extLst>
                    <a:ext uri="{9D8B030D-6E8A-4147-A177-3AD203B41FA5}">
                      <a16:colId xmlns:a16="http://schemas.microsoft.com/office/drawing/2014/main" val="4294734627"/>
                    </a:ext>
                  </a:extLst>
                </a:gridCol>
              </a:tblGrid>
              <a:tr h="480281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+mn-lt"/>
                        </a:rPr>
                        <a:t>t = 0.75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effectLst/>
                          <a:latin typeface="+mn-lt"/>
                        </a:rPr>
                        <a:t>Predicted Default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effectLst/>
                          <a:latin typeface="+mn-lt"/>
                        </a:rPr>
                        <a:t>Predicted Non-Default</a:t>
                      </a:r>
                    </a:p>
                  </a:txBody>
                  <a:tcPr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7327502"/>
                  </a:ext>
                </a:extLst>
              </a:tr>
              <a:tr h="422641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+mn-lt"/>
                        </a:rPr>
                        <a:t>Actual Default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>
                          <a:effectLst/>
                          <a:latin typeface="+mn-lt"/>
                        </a:rPr>
                        <a:t>243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>
                          <a:effectLst/>
                          <a:latin typeface="+mn-lt"/>
                        </a:rPr>
                        <a:t>90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188280"/>
                  </a:ext>
                </a:extLst>
              </a:tr>
              <a:tr h="422641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+mn-lt"/>
                        </a:rPr>
                        <a:t>Actual Non-Default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>
                          <a:effectLst/>
                          <a:latin typeface="+mn-lt"/>
                        </a:rPr>
                        <a:t>19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>
                          <a:effectLst/>
                          <a:latin typeface="+mn-lt"/>
                        </a:rPr>
                        <a:t>481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09898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A84BA80B-EF78-B948-A61A-DDFC3FB11C6B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Au fait le seuil de classification ?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87A1CF3-70A5-F946-AA2E-39BE2B3B6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97244"/>
              </p:ext>
            </p:extLst>
          </p:nvPr>
        </p:nvGraphicFramePr>
        <p:xfrm>
          <a:off x="1062079" y="2286446"/>
          <a:ext cx="7494142" cy="1381900"/>
        </p:xfrm>
        <a:graphic>
          <a:graphicData uri="http://schemas.openxmlformats.org/drawingml/2006/table">
            <a:tbl>
              <a:tblPr/>
              <a:tblGrid>
                <a:gridCol w="2338667">
                  <a:extLst>
                    <a:ext uri="{9D8B030D-6E8A-4147-A177-3AD203B41FA5}">
                      <a16:colId xmlns:a16="http://schemas.microsoft.com/office/drawing/2014/main" val="1047014617"/>
                    </a:ext>
                  </a:extLst>
                </a:gridCol>
                <a:gridCol w="2250041">
                  <a:extLst>
                    <a:ext uri="{9D8B030D-6E8A-4147-A177-3AD203B41FA5}">
                      <a16:colId xmlns:a16="http://schemas.microsoft.com/office/drawing/2014/main" val="67135848"/>
                    </a:ext>
                  </a:extLst>
                </a:gridCol>
                <a:gridCol w="2905434">
                  <a:extLst>
                    <a:ext uri="{9D8B030D-6E8A-4147-A177-3AD203B41FA5}">
                      <a16:colId xmlns:a16="http://schemas.microsoft.com/office/drawing/2014/main" val="3154563194"/>
                    </a:ext>
                  </a:extLst>
                </a:gridCol>
              </a:tblGrid>
              <a:tr h="379831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+mn-lt"/>
                        </a:rPr>
                        <a:t> t = 0.5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+mn-lt"/>
                        </a:rPr>
                        <a:t>Predicted Default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+mn-lt"/>
                        </a:rPr>
                        <a:t>Predicted Non-Default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569662"/>
                  </a:ext>
                </a:extLst>
              </a:tr>
              <a:tr h="379831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+mn-lt"/>
                        </a:rPr>
                        <a:t>Actual Default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  <a:latin typeface="+mn-lt"/>
                        </a:rPr>
                        <a:t>286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  <a:latin typeface="+mn-lt"/>
                        </a:rPr>
                        <a:t>47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31158"/>
                  </a:ext>
                </a:extLst>
              </a:tr>
              <a:tr h="52846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+mn-lt"/>
                        </a:rPr>
                        <a:t>Actual Non-Default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  <a:latin typeface="+mn-lt"/>
                        </a:rPr>
                        <a:t>40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  <a:latin typeface="+mn-lt"/>
                        </a:rPr>
                        <a:t>460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730907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B678A78-479B-D74E-98F5-21CDC7C05508}"/>
              </a:ext>
            </a:extLst>
          </p:cNvPr>
          <p:cNvSpPr/>
          <p:nvPr/>
        </p:nvSpPr>
        <p:spPr>
          <a:xfrm>
            <a:off x="8683826" y="4000439"/>
            <a:ext cx="35081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/>
              <a:t>Acc (0.75)=(243 + 481)/888 = 81 %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F6A205-4A18-5B41-8743-50C0A81E5925}"/>
              </a:ext>
            </a:extLst>
          </p:cNvPr>
          <p:cNvSpPr txBox="1"/>
          <p:nvPr/>
        </p:nvSpPr>
        <p:spPr>
          <a:xfrm>
            <a:off x="8815227" y="2897312"/>
            <a:ext cx="540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TPR</a:t>
            </a:r>
          </a:p>
          <a:p>
            <a:r>
              <a:rPr lang="fr-FR"/>
              <a:t>FPR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43D766-2114-F94F-A618-1D3D93A087C3}"/>
              </a:ext>
            </a:extLst>
          </p:cNvPr>
          <p:cNvSpPr txBox="1"/>
          <p:nvPr/>
        </p:nvSpPr>
        <p:spPr>
          <a:xfrm>
            <a:off x="8683826" y="4323604"/>
            <a:ext cx="540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TPR</a:t>
            </a:r>
          </a:p>
          <a:p>
            <a:r>
              <a:rPr lang="fr-FR"/>
              <a:t>FPR</a:t>
            </a:r>
          </a:p>
        </p:txBody>
      </p:sp>
    </p:spTree>
    <p:extLst>
      <p:ext uri="{BB962C8B-B14F-4D97-AF65-F5344CB8AC3E}">
        <p14:creationId xmlns:p14="http://schemas.microsoft.com/office/powerpoint/2010/main" val="102262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4366B1-6020-9944-87B4-90459C338C9A}"/>
              </a:ext>
            </a:extLst>
          </p:cNvPr>
          <p:cNvSpPr txBox="1"/>
          <p:nvPr/>
        </p:nvSpPr>
        <p:spPr>
          <a:xfrm>
            <a:off x="193827" y="1031154"/>
            <a:ext cx="4551260" cy="203132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FR"/>
              <a:t>Si on trace la courbe TPR vs FPR en faisant varier le seuil de 0 à 1  on obtient la courbe </a:t>
            </a:r>
            <a:r>
              <a:rPr lang="fr-FR" b="1"/>
              <a:t>ROC</a:t>
            </a:r>
            <a:r>
              <a:rPr lang="fr-FR"/>
              <a:t>.</a:t>
            </a:r>
          </a:p>
          <a:p>
            <a:endParaRPr lang="fr-FR"/>
          </a:p>
          <a:p>
            <a:r>
              <a:rPr lang="fr-FR"/>
              <a:t>La surface sous la courbe (Area under the curve) est appelé </a:t>
            </a:r>
            <a:r>
              <a:rPr lang="fr-FR" b="1"/>
              <a:t>AUC</a:t>
            </a:r>
          </a:p>
          <a:p>
            <a:r>
              <a:rPr lang="fr-FR"/>
              <a:t>- métrique plus robuste que l'accuracy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A9085C-BB17-494C-AF32-B9286FAB3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087" y="609697"/>
            <a:ext cx="7113641" cy="40370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D3DA3AB-CA49-DA4D-BC71-DFB7339AE095}"/>
              </a:ext>
            </a:extLst>
          </p:cNvPr>
          <p:cNvSpPr/>
          <p:nvPr/>
        </p:nvSpPr>
        <p:spPr>
          <a:xfrm>
            <a:off x="910119" y="4739214"/>
            <a:ext cx="1006867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yhat= results.predict(df)</a:t>
            </a:r>
          </a:p>
          <a:p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sklearn.metrics import </a:t>
            </a:r>
            <a:r>
              <a:rPr lang="fr-FR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roc_curve</a:t>
            </a:r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fpr, tpr, thresholds = roc_curve(df['default'], yhat)</a:t>
            </a:r>
          </a:p>
          <a:p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sklearn.metrics import </a:t>
            </a:r>
            <a:r>
              <a:rPr lang="fr-FR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roc_auc_score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score = roc_auc_score(df['default'], yhat)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CBD1A9-E843-CE47-92C3-DE504973D388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ROC-AUC</a:t>
            </a:r>
          </a:p>
        </p:txBody>
      </p:sp>
    </p:spTree>
    <p:extLst>
      <p:ext uri="{BB962C8B-B14F-4D97-AF65-F5344CB8AC3E}">
        <p14:creationId xmlns:p14="http://schemas.microsoft.com/office/powerpoint/2010/main" val="2389442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749598E-097C-264E-8E24-52FC2B50242B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 – default ~ income + balance + student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2960DE-EDA4-0040-AE7F-8777BB576414}"/>
              </a:ext>
            </a:extLst>
          </p:cNvPr>
          <p:cNvSpPr txBox="1"/>
          <p:nvPr/>
        </p:nvSpPr>
        <p:spPr>
          <a:xfrm>
            <a:off x="565079" y="1428108"/>
            <a:ext cx="5131405" cy="1477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fr-FR"/>
              <a:t>Pour le modèle </a:t>
            </a:r>
            <a:r>
              <a:rPr lang="fr-FR">
                <a:highlight>
                  <a:srgbClr val="FFFF00"/>
                </a:highlight>
              </a:rPr>
              <a:t>default ~ income + balance + 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contruire le modèle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interpreter les résultats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calculer la matrice de confusion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calculer accuracy, TPR, FPR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451A1B-81AB-6949-BA59-E966F9F2AB57}"/>
              </a:ext>
            </a:extLst>
          </p:cNvPr>
          <p:cNvSpPr txBox="1"/>
          <p:nvPr/>
        </p:nvSpPr>
        <p:spPr>
          <a:xfrm>
            <a:off x="6306621" y="4005209"/>
            <a:ext cx="5131405" cy="1477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fr-FR"/>
              <a:t>Pour le modèle </a:t>
            </a:r>
            <a:r>
              <a:rPr lang="fr-FR">
                <a:highlight>
                  <a:srgbClr val="FFFF00"/>
                </a:highlight>
              </a:rPr>
              <a:t>default ~ income + balance + 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calculer AUC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plot ROC Curve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r>
              <a:rPr lang="fr-FR"/>
              <a:t>Comparer avec le modèle </a:t>
            </a:r>
            <a:r>
              <a:rPr lang="fr-FR">
                <a:highlight>
                  <a:srgbClr val="FFFF00"/>
                </a:highlight>
              </a:rPr>
              <a:t>default ~ income</a:t>
            </a:r>
            <a:r>
              <a:rPr lang="fr-F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7342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E446F70-39B1-124D-9D64-24B59D95B2FB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426BAD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Régression logistique – classification - ML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ADE98E-0691-8548-A1DA-C9C8C320C9B5}"/>
              </a:ext>
            </a:extLst>
          </p:cNvPr>
          <p:cNvSpPr/>
          <p:nvPr/>
        </p:nvSpPr>
        <p:spPr>
          <a:xfrm>
            <a:off x="3042863" y="1582340"/>
            <a:ext cx="6096000" cy="3693319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Classification ≠ Régression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Régression logistique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function logit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Matrice de confusion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AUC – F1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Régression logistique avec scikit-learn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Prédicteurs catégoriques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dummy encoding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binary encoding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Datasets déséquilibrés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Classification multivariée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one vs rest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one vs one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7982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41485-AE50-6E44-8DCA-3395B2D6B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Imbalanced datasets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8C4D11-B66C-2949-A673-A94E01ADD0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9192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674DF2-A0C8-0D4B-9749-A6E0F5F6D83C}"/>
              </a:ext>
            </a:extLst>
          </p:cNvPr>
          <p:cNvSpPr txBox="1"/>
          <p:nvPr/>
        </p:nvSpPr>
        <p:spPr>
          <a:xfrm>
            <a:off x="410966" y="1149129"/>
            <a:ext cx="8917969" cy="14773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/>
              <a:t>Le dataset original </a:t>
            </a:r>
            <a:r>
              <a:rPr lang="fr-FR" i="1"/>
              <a:t>credit default</a:t>
            </a:r>
            <a:r>
              <a:rPr lang="fr-FR"/>
              <a:t> on a en fait:</a:t>
            </a: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learn.metrics import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333 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9667 non 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/>
              <a:t>Un modèle (stupide, useless) qui prédit tout le temps </a:t>
            </a:r>
            <a:r>
              <a:rPr lang="en-US" i="1"/>
              <a:t>non default</a:t>
            </a:r>
            <a:r>
              <a:rPr lang="en-US"/>
              <a:t> a une accuracy de 96.67% 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9BFF1A-1D1E-A144-A286-D93BFBDD7C4A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Le paradoxe de l'accuracy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D6FE09-84B8-3144-8F45-1DD1B1994B09}"/>
              </a:ext>
            </a:extLst>
          </p:cNvPr>
          <p:cNvSpPr txBox="1"/>
          <p:nvPr/>
        </p:nvSpPr>
        <p:spPr>
          <a:xfrm>
            <a:off x="2578813" y="3152405"/>
            <a:ext cx="4335695" cy="92333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fr-FR"/>
              <a:t>La classe à prédire est en forte minorité.</a:t>
            </a:r>
          </a:p>
          <a:p>
            <a:r>
              <a:rPr lang="fr-FR"/>
              <a:t>Le dataset est </a:t>
            </a:r>
            <a:r>
              <a:rPr lang="fr-FR" b="1"/>
              <a:t>déséquilibré / imbalanced</a:t>
            </a:r>
          </a:p>
          <a:p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2607A-72F8-044D-983C-8D8E0D20865E}"/>
              </a:ext>
            </a:extLst>
          </p:cNvPr>
          <p:cNvSpPr txBox="1"/>
          <p:nvPr/>
        </p:nvSpPr>
        <p:spPr>
          <a:xfrm>
            <a:off x="2578813" y="4701723"/>
            <a:ext cx="8408007" cy="1477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fr-FR"/>
              <a:t>4 types de stratégies pour résoudre le problème du déséquilibre de la classe minoritaire</a:t>
            </a:r>
          </a:p>
          <a:p>
            <a:pPr marL="285750" indent="-285750">
              <a:buFontTx/>
              <a:buChar char="-"/>
            </a:pPr>
            <a:r>
              <a:rPr lang="fr-FR"/>
              <a:t>sous-échantilloner la classe majoritaire</a:t>
            </a:r>
          </a:p>
          <a:p>
            <a:pPr marL="285750" indent="-285750">
              <a:buFontTx/>
              <a:buChar char="-"/>
            </a:pPr>
            <a:r>
              <a:rPr lang="fr-FR"/>
              <a:t>sur-échantilloner la classe minoritaire</a:t>
            </a:r>
          </a:p>
          <a:p>
            <a:pPr marL="285750" indent="-285750">
              <a:buFontTx/>
              <a:buChar char="-"/>
            </a:pPr>
            <a:r>
              <a:rPr lang="fr-FR"/>
              <a:t>mélange des 2 approches: sur et sous échantillonage</a:t>
            </a:r>
          </a:p>
          <a:p>
            <a:pPr marL="285750" indent="-285750">
              <a:buFontTx/>
              <a:buChar char="-"/>
            </a:pPr>
            <a:r>
              <a:rPr lang="fr-FR"/>
              <a:t>SMOTE</a:t>
            </a:r>
          </a:p>
        </p:txBody>
      </p:sp>
    </p:spTree>
    <p:extLst>
      <p:ext uri="{BB962C8B-B14F-4D97-AF65-F5344CB8AC3E}">
        <p14:creationId xmlns:p14="http://schemas.microsoft.com/office/powerpoint/2010/main" val="3797309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9BFF1A-1D1E-A144-A286-D93BFBDD7C4A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Équilibrer les classes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2607A-72F8-044D-983C-8D8E0D20865E}"/>
              </a:ext>
            </a:extLst>
          </p:cNvPr>
          <p:cNvSpPr txBox="1"/>
          <p:nvPr/>
        </p:nvSpPr>
        <p:spPr>
          <a:xfrm>
            <a:off x="1039380" y="1426087"/>
            <a:ext cx="7405489" cy="175432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fr-FR"/>
              <a:t>Stratégies pour résoudre le problème du déséquilibre de la classe minoritaire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sous-échantilloner la classe majoritaire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sur-échantilloner la classe minoritaire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r>
              <a:rPr lang="fr-FR"/>
              <a:t>On peut aussi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mélanger les 2 approches: sur et sous-échantillonage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9B0CDC-F15A-F74A-8B35-56B1CBA0B946}"/>
              </a:ext>
            </a:extLst>
          </p:cNvPr>
          <p:cNvSpPr txBox="1"/>
          <p:nvPr/>
        </p:nvSpPr>
        <p:spPr>
          <a:xfrm>
            <a:off x="1149790" y="3775295"/>
            <a:ext cx="581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Le but n'est pas de balancer parfaitement les classes 50 / 50</a:t>
            </a:r>
          </a:p>
        </p:txBody>
      </p:sp>
    </p:spTree>
    <p:extLst>
      <p:ext uri="{BB962C8B-B14F-4D97-AF65-F5344CB8AC3E}">
        <p14:creationId xmlns:p14="http://schemas.microsoft.com/office/powerpoint/2010/main" val="1644566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4DBB23C-3AD6-2B4C-A3C1-FE260349442C}"/>
              </a:ext>
            </a:extLst>
          </p:cNvPr>
          <p:cNvSpPr/>
          <p:nvPr/>
        </p:nvSpPr>
        <p:spPr>
          <a:xfrm>
            <a:off x="739739" y="1491768"/>
            <a:ext cx="6222715" cy="258532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/>
              <a:t>A vous</a:t>
            </a:r>
          </a:p>
          <a:p>
            <a:r>
              <a:rPr lang="fr-FR"/>
              <a:t>Sur le dataset credit default complet, </a:t>
            </a:r>
          </a:p>
          <a:p>
            <a:pPr marL="342900" indent="-342900">
              <a:buFont typeface="+mj-lt"/>
              <a:buAutoNum type="arabicPeriod"/>
            </a:pPr>
            <a:r>
              <a:rPr lang="fr-FR"/>
              <a:t>construire le modèle </a:t>
            </a:r>
            <a:r>
              <a:rPr lang="fr-FR">
                <a:highlight>
                  <a:srgbClr val="FFFF00"/>
                </a:highlight>
              </a:rPr>
              <a:t>default ~ income + balance + student</a:t>
            </a:r>
            <a:r>
              <a:rPr lang="fr-FR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fr-FR"/>
              <a:t>calculer accuracy, AUC et plot la courbe ROC </a:t>
            </a:r>
          </a:p>
          <a:p>
            <a:endParaRPr lang="fr-FR"/>
          </a:p>
          <a:p>
            <a:r>
              <a:rPr lang="fr-FR"/>
              <a:t>Ensuite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sur échantilloner la classe minoritaire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sous échantilloner la classe majoritaire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Faire varier les ratio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2BC7E44-558E-2346-B589-8739A2E889B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 – imbalanced datase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36F64D-3E3D-3B41-9BBF-A016012094A4}"/>
              </a:ext>
            </a:extLst>
          </p:cNvPr>
          <p:cNvSpPr txBox="1"/>
          <p:nvPr/>
        </p:nvSpPr>
        <p:spPr>
          <a:xfrm>
            <a:off x="739739" y="4202130"/>
            <a:ext cx="9283311" cy="2031325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over sample the minority class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 = pd.read_csv('credit_default.csv')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minoritaire = df[df.default == 0].sample(n = 2000, replace = True)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majoritaire = df[df.default == 1]</a:t>
            </a:r>
          </a:p>
          <a:p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= pd.concat(minoritaire, majoritaire)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= data.sample(frac = 1)</a:t>
            </a:r>
          </a:p>
        </p:txBody>
      </p:sp>
    </p:spTree>
    <p:extLst>
      <p:ext uri="{BB962C8B-B14F-4D97-AF65-F5344CB8AC3E}">
        <p14:creationId xmlns:p14="http://schemas.microsoft.com/office/powerpoint/2010/main" val="3781074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9BFF1A-1D1E-A144-A286-D93BFBDD7C4A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SMOTE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25C3A5-3F35-5B40-B941-C919F53AF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6032" y="641161"/>
            <a:ext cx="10956543" cy="39593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7BE345-29CB-7F40-91A3-871293B7486A}"/>
              </a:ext>
            </a:extLst>
          </p:cNvPr>
          <p:cNvSpPr txBox="1"/>
          <p:nvPr/>
        </p:nvSpPr>
        <p:spPr>
          <a:xfrm>
            <a:off x="1250066" y="4845329"/>
            <a:ext cx="1712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a) vert: minorité</a:t>
            </a:r>
            <a:br>
              <a:rPr lang="fr-FR"/>
            </a:br>
            <a:r>
              <a:rPr lang="fr-FR"/>
              <a:t>bleu: majorité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C68091-D13F-6A4D-AF80-A76A60B82D65}"/>
              </a:ext>
            </a:extLst>
          </p:cNvPr>
          <p:cNvSpPr txBox="1"/>
          <p:nvPr/>
        </p:nvSpPr>
        <p:spPr>
          <a:xfrm>
            <a:off x="3951665" y="4845330"/>
            <a:ext cx="2914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b) selection d'un point (noir) </a:t>
            </a:r>
            <a:br>
              <a:rPr lang="fr-FR"/>
            </a:br>
            <a:r>
              <a:rPr lang="fr-FR"/>
              <a:t>et des voisins (jaunes)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B542FF-59E1-C147-A869-3A285C8AB0FC}"/>
              </a:ext>
            </a:extLst>
          </p:cNvPr>
          <p:cNvSpPr txBox="1"/>
          <p:nvPr/>
        </p:nvSpPr>
        <p:spPr>
          <a:xfrm>
            <a:off x="7503061" y="4752997"/>
            <a:ext cx="39701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c)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selection d'un des voisins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création d'un nouveau point rouge à mi-distance entre le voisin et le point initial</a:t>
            </a:r>
          </a:p>
        </p:txBody>
      </p:sp>
    </p:spTree>
    <p:extLst>
      <p:ext uri="{BB962C8B-B14F-4D97-AF65-F5344CB8AC3E}">
        <p14:creationId xmlns:p14="http://schemas.microsoft.com/office/powerpoint/2010/main" val="3076188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9BFF1A-1D1E-A144-A286-D93BFBDD7C4A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Imbalanced learn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D64643-CB0C-4F42-83CD-32ECC9A5C593}"/>
              </a:ext>
            </a:extLst>
          </p:cNvPr>
          <p:cNvSpPr/>
          <p:nvPr/>
        </p:nvSpPr>
        <p:spPr>
          <a:xfrm>
            <a:off x="1445537" y="195065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>
                <a:solidFill>
                  <a:srgbClr val="24292E"/>
                </a:solidFill>
                <a:effectLst/>
                <a:latin typeface="-apple-system"/>
              </a:rPr>
              <a:t>A Python Package to Tackle the Curse of Imbalanced Datasets in Machine Learning </a:t>
            </a:r>
            <a:r>
              <a:rPr lang="en-US" b="0" i="0" u="none" strike="noStrike">
                <a:solidFill>
                  <a:srgbClr val="0366D6"/>
                </a:solidFill>
                <a:effectLst/>
                <a:latin typeface="-apple-system"/>
                <a:hlinkClick r:id="rId2"/>
              </a:rPr>
              <a:t>http://imbalanced-learn.org</a:t>
            </a:r>
            <a:endParaRPr lang="en-US" b="0" i="0">
              <a:solidFill>
                <a:srgbClr val="24292E"/>
              </a:solidFill>
              <a:effectLst/>
              <a:latin typeface="-apple-system"/>
            </a:endParaRPr>
          </a:p>
          <a:p>
            <a:br>
              <a:rPr lang="en-US" b="0" i="0">
                <a:solidFill>
                  <a:srgbClr val="24292E"/>
                </a:solidFill>
                <a:effectLst/>
                <a:latin typeface="-apple-system"/>
              </a:rPr>
            </a:br>
            <a:endParaRPr lang="en-US" b="0" i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A50EE9-A9E8-1240-9F9E-83A23BBBCF05}"/>
              </a:ext>
            </a:extLst>
          </p:cNvPr>
          <p:cNvSpPr/>
          <p:nvPr/>
        </p:nvSpPr>
        <p:spPr>
          <a:xfrm>
            <a:off x="1445537" y="346551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hlinkClick r:id="rId3"/>
              </a:rPr>
              <a:t>A Deep Dive Into Imbalanced Data: Over-Sampling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0500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43B25-0A0F-0F4F-ABA7-EAB17024D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Prédicteurs catégoriques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7B521D-1730-EE4E-A906-4B834EB891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2454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CFE6782-BE85-144D-A056-13064A0CF923}"/>
              </a:ext>
            </a:extLst>
          </p:cNvPr>
          <p:cNvSpPr/>
          <p:nvPr/>
        </p:nvSpPr>
        <p:spPr>
          <a:xfrm>
            <a:off x="273977" y="1155761"/>
            <a:ext cx="528434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/>
              <a:t>One hot encoding – Dummy encoding</a:t>
            </a:r>
          </a:p>
          <a:p>
            <a:r>
              <a:rPr lang="fr-FR"/>
              <a:t>Comment traduire les variables quantitative en variables numériques ?</a:t>
            </a:r>
          </a:p>
          <a:p>
            <a:endParaRPr lang="fr-FR"/>
          </a:p>
          <a:p>
            <a:r>
              <a:rPr lang="fr-FR" b="1"/>
              <a:t>Binaires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Oui/Non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1/0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Homme / Femme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Spam / Legit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Action: Achete, enregistre, Identification</a:t>
            </a:r>
          </a:p>
          <a:p>
            <a:endParaRPr lang="fr-FR"/>
          </a:p>
          <a:p>
            <a:r>
              <a:rPr lang="fr-FR" b="1"/>
              <a:t>Multinomiales, non ordinales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liste de villes, pays, destinations, tranche d'age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niveau d'etude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marques de voiture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B93D78-C05B-B040-9561-D370F02A99CB}"/>
              </a:ext>
            </a:extLst>
          </p:cNvPr>
          <p:cNvSpPr/>
          <p:nvPr/>
        </p:nvSpPr>
        <p:spPr>
          <a:xfrm>
            <a:off x="5925924" y="1155761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1"/>
              <a:t>Exemples</a:t>
            </a:r>
          </a:p>
          <a:p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Marque de voiture: Audi, Renault, Ford, Fiat</a:t>
            </a:r>
          </a:p>
          <a:p>
            <a:r>
              <a:rPr lang="fr-FR"/>
              <a:t>  </a:t>
            </a:r>
          </a:p>
          <a:p>
            <a:r>
              <a:rPr lang="fr-FR"/>
              <a:t> Si on assigne un numero arbitraire à chaque marque de voiture on crée une hiérarchie:</a:t>
            </a:r>
          </a:p>
          <a:p>
            <a:r>
              <a:rPr lang="fr-FR"/>
              <a:t>Audi =&gt;1 , Renault =&gt; 2, Ford =&gt; 3, Fiat =&gt; 4</a:t>
            </a:r>
          </a:p>
          <a:p>
            <a:endParaRPr lang="fr-FR"/>
          </a:p>
          <a:p>
            <a:r>
              <a:rPr lang="fr-FR"/>
              <a:t>De meme:</a:t>
            </a:r>
          </a:p>
          <a:p>
            <a:r>
              <a:rPr lang="fr-FR"/>
              <a:t>chien, chat, souris, poulet =&gt; {1,2,3,4}</a:t>
            </a:r>
          </a:p>
          <a:p>
            <a:r>
              <a:rPr lang="fr-FR"/>
              <a:t>pourquoi le poulet serait 4 fois le chien ? </a:t>
            </a:r>
          </a:p>
          <a:p>
            <a:r>
              <a:rPr lang="fr-FR"/>
              <a:t>Parfois on peut quand meme assigner un chiffre à chaque categorie, catégories ordonnées</a:t>
            </a:r>
          </a:p>
          <a:p>
            <a:r>
              <a:rPr lang="fr-FR"/>
              <a:t>enfant, jeune, adulte, vieux =&gt; {1,2,3,4} negatif, neutre, positif =&gt; {-1, 0, 1}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4C054B-B801-B845-AC99-577631E5483F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9A00FB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Prédicteurs catégoriques</a:t>
            </a:r>
          </a:p>
        </p:txBody>
      </p:sp>
    </p:spTree>
    <p:extLst>
      <p:ext uri="{BB962C8B-B14F-4D97-AF65-F5344CB8AC3E}">
        <p14:creationId xmlns:p14="http://schemas.microsoft.com/office/powerpoint/2010/main" val="16580916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3610B3-0D04-D144-AF42-1CCBFEC3E438}"/>
              </a:ext>
            </a:extLst>
          </p:cNvPr>
          <p:cNvSpPr txBox="1"/>
          <p:nvPr/>
        </p:nvSpPr>
        <p:spPr>
          <a:xfrm>
            <a:off x="827926" y="1002101"/>
            <a:ext cx="81660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Load auto-mpg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Origin (3) et name (beaucoup) sont des catégories non ordonnées (non ordinal)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Comment prendre en compte l'origine comme prédicteur dans un modele linéaire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330E41-BA5C-6346-A0EA-322E748CB605}"/>
              </a:ext>
            </a:extLst>
          </p:cNvPr>
          <p:cNvSpPr txBox="1"/>
          <p:nvPr/>
        </p:nvSpPr>
        <p:spPr>
          <a:xfrm>
            <a:off x="811577" y="2186698"/>
            <a:ext cx="46630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Avec Pandas, on crée une variable par catégorie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American: 0 ou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European: 0 ou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Japanese: 0 ou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34AC8F-12B3-2B4F-AAA2-BF0BBD5A5B8B}"/>
              </a:ext>
            </a:extLst>
          </p:cNvPr>
          <p:cNvSpPr/>
          <p:nvPr/>
        </p:nvSpPr>
        <p:spPr>
          <a:xfrm>
            <a:off x="827926" y="3648294"/>
            <a:ext cx="11147461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-FR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origin_variables</a:t>
            </a: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pd.get_dummies</a:t>
            </a: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(df.origin)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 = df.merge(</a:t>
            </a:r>
            <a:r>
              <a:rPr lang="fr-FR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origin_variables</a:t>
            </a: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left_index=True, right_index= True 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results = smf.ols('mpg ~ Japanese + European', data = df).fit()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A5953E-765B-9245-A932-C90926571076}"/>
              </a:ext>
            </a:extLst>
          </p:cNvPr>
          <p:cNvSpPr txBox="1"/>
          <p:nvPr/>
        </p:nvSpPr>
        <p:spPr>
          <a:xfrm>
            <a:off x="6717354" y="2186698"/>
            <a:ext cx="42492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pd.get_dummies() crée les N-1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On peut ensuite définir le modèle: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>
                <a:highlight>
                  <a:srgbClr val="FFFF00"/>
                </a:highlight>
              </a:rPr>
              <a:t>mpg ~ American + European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ACD5B11-2F1A-624A-8407-3D9B3631372C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9A00FB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Prédicteurs catégoriques – dummy encoding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02322C-ECBF-5645-9386-5AC506BEBEB8}"/>
              </a:ext>
            </a:extLst>
          </p:cNvPr>
          <p:cNvSpPr/>
          <p:nvPr/>
        </p:nvSpPr>
        <p:spPr>
          <a:xfrm>
            <a:off x="739658" y="4832891"/>
            <a:ext cx="5093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>
                <a:highlight>
                  <a:srgbClr val="FFFF00"/>
                </a:highlight>
              </a:rPr>
              <a:t>Besoin de N -1 nouvelles variables pour N catégories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FC7FA6-3932-E74F-B686-54880B84B629}"/>
              </a:ext>
            </a:extLst>
          </p:cNvPr>
          <p:cNvSpPr/>
          <p:nvPr/>
        </p:nvSpPr>
        <p:spPr>
          <a:xfrm>
            <a:off x="827926" y="5629549"/>
            <a:ext cx="1034524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-FR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Essayer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results = smf.ols('</a:t>
            </a:r>
            <a:r>
              <a:rPr lang="fr-FR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mpg ~ Japanese + European + American</a:t>
            </a: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data = df).fit()</a:t>
            </a:r>
          </a:p>
        </p:txBody>
      </p:sp>
    </p:spTree>
    <p:extLst>
      <p:ext uri="{BB962C8B-B14F-4D97-AF65-F5344CB8AC3E}">
        <p14:creationId xmlns:p14="http://schemas.microsoft.com/office/powerpoint/2010/main" val="30277802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98A5F4-0F53-6E48-BA1E-45BBFBCBB7E5}"/>
              </a:ext>
            </a:extLst>
          </p:cNvPr>
          <p:cNvSpPr txBox="1"/>
          <p:nvPr/>
        </p:nvSpPr>
        <p:spPr>
          <a:xfrm>
            <a:off x="858748" y="1284270"/>
            <a:ext cx="62599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Statsmodels encode les variables catégoriques directement avec </a:t>
            </a:r>
          </a:p>
          <a:p>
            <a:endParaRPr lang="fr-FR"/>
          </a:p>
          <a:p>
            <a:r>
              <a:rPr lang="fr-FR"/>
              <a:t>mpg ~ C(origin)</a:t>
            </a:r>
          </a:p>
          <a:p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7E8F54D-E3F9-9347-A235-B3970D6CEDDC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9A00FB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Prédicteurs catégoriques – statsmodel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E5351E-1F2B-B443-B6A5-B7DBB06D4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74" y="3286183"/>
            <a:ext cx="12192000" cy="217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11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8D5C0-3B55-C643-BFD0-89CE11689A71}"/>
              </a:ext>
            </a:extLst>
          </p:cNvPr>
          <p:cNvSpPr txBox="1"/>
          <p:nvPr/>
        </p:nvSpPr>
        <p:spPr>
          <a:xfrm>
            <a:off x="513707" y="1376724"/>
            <a:ext cx="57059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L'output de la regression linéaire est continue</a:t>
            </a:r>
          </a:p>
          <a:p>
            <a:endParaRPr lang="fr-FR"/>
          </a:p>
          <a:p>
            <a:r>
              <a:rPr lang="fr-FR"/>
              <a:t>Utilisons la régression linéaire pour "classer" des animaux: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régression lineaire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seuil arbitraire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7327337-6B30-BC43-8CDC-D1DB592B3673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Variable cible est catégorique – classification binaire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068BD9-5817-C543-B358-2931E786FFFD}"/>
              </a:ext>
            </a:extLst>
          </p:cNvPr>
          <p:cNvSpPr/>
          <p:nvPr/>
        </p:nvSpPr>
        <p:spPr>
          <a:xfrm>
            <a:off x="6592875" y="211538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induire un ordre arbitraire entre les classes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Chats &lt; Lapins  &lt; Chiens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Chiens &lt; Chats  &lt; Lapins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…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9E652F-A780-324E-845C-FB227CE795C6}"/>
              </a:ext>
            </a:extLst>
          </p:cNvPr>
          <p:cNvCxnSpPr/>
          <p:nvPr/>
        </p:nvCxnSpPr>
        <p:spPr>
          <a:xfrm>
            <a:off x="916770" y="4338048"/>
            <a:ext cx="4171308" cy="0"/>
          </a:xfrm>
          <a:prstGeom prst="straightConnector1">
            <a:avLst/>
          </a:prstGeom>
          <a:ln w="38100">
            <a:solidFill>
              <a:srgbClr val="FF000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DBF67F-736A-9E4E-A52E-DF7ACB9844D9}"/>
              </a:ext>
            </a:extLst>
          </p:cNvPr>
          <p:cNvCxnSpPr>
            <a:cxnSpLocks/>
          </p:cNvCxnSpPr>
          <p:nvPr/>
        </p:nvCxnSpPr>
        <p:spPr>
          <a:xfrm>
            <a:off x="2391605" y="3752421"/>
            <a:ext cx="0" cy="1325367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B602570-A060-1740-BBE8-85558D600570}"/>
              </a:ext>
            </a:extLst>
          </p:cNvPr>
          <p:cNvSpPr txBox="1"/>
          <p:nvPr/>
        </p:nvSpPr>
        <p:spPr>
          <a:xfrm>
            <a:off x="5088078" y="4312362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/>
              <a:t>ˆy</a:t>
            </a:r>
            <a:endParaRPr lang="fr-F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8FF999-F6EB-D94F-BD59-1A187613D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305" y="3690640"/>
            <a:ext cx="671603" cy="4948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A43EE2-B42B-3544-ABD2-3F7D5048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602" y="3747695"/>
            <a:ext cx="471219" cy="471219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721A895-2E5E-8C49-8E89-82285C1EE37F}"/>
              </a:ext>
            </a:extLst>
          </p:cNvPr>
          <p:cNvCxnSpPr>
            <a:cxnSpLocks/>
          </p:cNvCxnSpPr>
          <p:nvPr/>
        </p:nvCxnSpPr>
        <p:spPr>
          <a:xfrm>
            <a:off x="3799630" y="3761967"/>
            <a:ext cx="0" cy="1325367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AD0A544-A9EE-9247-9BFF-C40466092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7627" y="3843321"/>
            <a:ext cx="508655" cy="32125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AFEE7D1-4AEA-F04A-B788-2196EAF4ED0E}"/>
              </a:ext>
            </a:extLst>
          </p:cNvPr>
          <p:cNvSpPr/>
          <p:nvPr/>
        </p:nvSpPr>
        <p:spPr>
          <a:xfrm>
            <a:off x="6219693" y="386855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highlight>
                  <a:srgbClr val="FFFF00"/>
                </a:highlight>
              </a:rPr>
              <a:t>Comment choisir un ou plusieurs seuil de separation 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>
                <a:highlight>
                  <a:srgbClr val="FFFF00"/>
                </a:highlight>
              </a:rPr>
              <a:t>L'output de la régression linéaire n'est pas contrainte</a:t>
            </a:r>
          </a:p>
        </p:txBody>
      </p:sp>
    </p:spTree>
    <p:extLst>
      <p:ext uri="{BB962C8B-B14F-4D97-AF65-F5344CB8AC3E}">
        <p14:creationId xmlns:p14="http://schemas.microsoft.com/office/powerpoint/2010/main" val="2918533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DE63444-998C-BF4F-922A-3D0F6F6D1F2B}"/>
              </a:ext>
            </a:extLst>
          </p:cNvPr>
          <p:cNvSpPr/>
          <p:nvPr/>
        </p:nvSpPr>
        <p:spPr>
          <a:xfrm>
            <a:off x="838200" y="1858129"/>
            <a:ext cx="9007594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df[['mpg','origin']].groupby(by = 'origin').mean().reset_index()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52649A-19C7-104F-A88E-0386A99F15E9}"/>
              </a:ext>
            </a:extLst>
          </p:cNvPr>
          <p:cNvSpPr txBox="1"/>
          <p:nvPr/>
        </p:nvSpPr>
        <p:spPr>
          <a:xfrm>
            <a:off x="838200" y="1488797"/>
            <a:ext cx="2617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La moyenne par catégorie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E2D829-14FF-6B4B-A91C-98FF50EA3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670647"/>
            <a:ext cx="11010900" cy="121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2B7636-8FE2-CD41-97A7-E00EB5579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91523"/>
            <a:ext cx="6832600" cy="1651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DE043A-952B-8B4E-869F-0AC93AA8A40A}"/>
              </a:ext>
            </a:extLst>
          </p:cNvPr>
          <p:cNvSpPr/>
          <p:nvPr/>
        </p:nvSpPr>
        <p:spPr>
          <a:xfrm>
            <a:off x="1928117" y="588984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Intercept = mpg_American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origin[T.European] = mpg_European − mpg_American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origin[T.Japanese]  = mpg_Japanese − mpg_American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BCA57D-D09D-FF46-8902-DD0278E2B56D}"/>
              </a:ext>
            </a:extLst>
          </p:cNvPr>
          <p:cNvSpPr txBox="1"/>
          <p:nvPr/>
        </p:nvSpPr>
        <p:spPr>
          <a:xfrm>
            <a:off x="838200" y="4234856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mpg ~ C(Origin)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3895C4-0709-2F4F-AE07-872DCC3D8B3D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9A00FB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Interprétation des coefficients - catégories</a:t>
            </a:r>
          </a:p>
        </p:txBody>
      </p:sp>
    </p:spTree>
    <p:extLst>
      <p:ext uri="{BB962C8B-B14F-4D97-AF65-F5344CB8AC3E}">
        <p14:creationId xmlns:p14="http://schemas.microsoft.com/office/powerpoint/2010/main" val="3390916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7B9734-C75D-E748-B7ED-9109958371BE}"/>
              </a:ext>
            </a:extLst>
          </p:cNvPr>
          <p:cNvSpPr txBox="1"/>
          <p:nvPr/>
        </p:nvSpPr>
        <p:spPr>
          <a:xfrm>
            <a:off x="887459" y="1134474"/>
            <a:ext cx="48125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Comment prendre en compte la marque des voitures dans auto-mpg ?</a:t>
            </a:r>
          </a:p>
          <a:p>
            <a:r>
              <a:rPr lang="fr-FR"/>
              <a:t>On a 36 catégories </a:t>
            </a:r>
          </a:p>
          <a:p>
            <a:r>
              <a:rPr lang="fr-FR"/>
              <a:t>Certaines catégories ont peu d'échantillons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63C4DA-2049-9C4F-93FA-CF5C4DE57605}"/>
              </a:ext>
            </a:extLst>
          </p:cNvPr>
          <p:cNvSpPr txBox="1"/>
          <p:nvPr/>
        </p:nvSpPr>
        <p:spPr>
          <a:xfrm>
            <a:off x="7617660" y="1411875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/>
              <a:t>Binary encoding!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330AB6-57C2-0A42-BA51-93AD6C06E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65868"/>
            <a:ext cx="4572000" cy="4572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3A1334-4F98-024B-9A54-A35C289489D6}"/>
              </a:ext>
            </a:extLst>
          </p:cNvPr>
          <p:cNvSpPr/>
          <p:nvPr/>
        </p:nvSpPr>
        <p:spPr>
          <a:xfrm>
            <a:off x="6059488" y="2170414"/>
            <a:ext cx="6095999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fr-FR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category_encoders</a:t>
            </a: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ce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the encoder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encoder = ce.BinaryEncoder(cols=['brand'])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 = encoder.fit_transform(df)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91EE61-D213-3F4E-A695-535E0E2D8480}"/>
              </a:ext>
            </a:extLst>
          </p:cNvPr>
          <p:cNvSpPr/>
          <p:nvPr/>
        </p:nvSpPr>
        <p:spPr>
          <a:xfrm>
            <a:off x="6059488" y="4036949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>
                <a:effectLst/>
              </a:rPr>
              <a:t>Au lieu de 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mpg ~ brand</a:t>
            </a:r>
          </a:p>
          <a:p>
            <a:endParaRPr lang="en-US"/>
          </a:p>
          <a:p>
            <a:r>
              <a:rPr lang="en-US"/>
              <a:t>on prend le modele</a:t>
            </a:r>
          </a:p>
          <a:p>
            <a:endParaRPr lang="en-US" b="0" i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mpg ~ brand_0 + brand_1 + … + brand_5</a:t>
            </a:r>
            <a:endParaRPr lang="fr-FR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14127E1-3E33-9149-B114-D9260DA8D928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9A00FB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Prédicteurs catégoriques</a:t>
            </a:r>
          </a:p>
        </p:txBody>
      </p:sp>
    </p:spTree>
    <p:extLst>
      <p:ext uri="{BB962C8B-B14F-4D97-AF65-F5344CB8AC3E}">
        <p14:creationId xmlns:p14="http://schemas.microsoft.com/office/powerpoint/2010/main" val="40794280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495BBA-AC28-2E48-8CD3-F64398480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915" y="2362759"/>
            <a:ext cx="4889500" cy="3657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593017-CB73-0D46-A696-B6FEADACB603}"/>
              </a:ext>
            </a:extLst>
          </p:cNvPr>
          <p:cNvSpPr txBox="1"/>
          <p:nvPr/>
        </p:nvSpPr>
        <p:spPr>
          <a:xfrm>
            <a:off x="0" y="1716428"/>
            <a:ext cx="1616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1310 passagers</a:t>
            </a:r>
          </a:p>
          <a:p>
            <a:endParaRPr lang="fr-FR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730D80-518A-AD4C-BF6A-47E68D1475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86954"/>
              </p:ext>
            </p:extLst>
          </p:nvPr>
        </p:nvGraphicFramePr>
        <p:xfrm>
          <a:off x="0" y="2171078"/>
          <a:ext cx="7007571" cy="4040963"/>
        </p:xfrm>
        <a:graphic>
          <a:graphicData uri="http://schemas.openxmlformats.org/drawingml/2006/table">
            <a:tbl>
              <a:tblPr/>
              <a:tblGrid>
                <a:gridCol w="1633591">
                  <a:extLst>
                    <a:ext uri="{9D8B030D-6E8A-4147-A177-3AD203B41FA5}">
                      <a16:colId xmlns:a16="http://schemas.microsoft.com/office/drawing/2014/main" val="1290267190"/>
                    </a:ext>
                  </a:extLst>
                </a:gridCol>
                <a:gridCol w="2989780">
                  <a:extLst>
                    <a:ext uri="{9D8B030D-6E8A-4147-A177-3AD203B41FA5}">
                      <a16:colId xmlns:a16="http://schemas.microsoft.com/office/drawing/2014/main" val="1769495824"/>
                    </a:ext>
                  </a:extLst>
                </a:gridCol>
                <a:gridCol w="2384200">
                  <a:extLst>
                    <a:ext uri="{9D8B030D-6E8A-4147-A177-3AD203B41FA5}">
                      <a16:colId xmlns:a16="http://schemas.microsoft.com/office/drawing/2014/main" val="994885734"/>
                    </a:ext>
                  </a:extLst>
                </a:gridCol>
              </a:tblGrid>
              <a:tr h="346129">
                <a:tc>
                  <a:txBody>
                    <a:bodyPr/>
                    <a:lstStyle/>
                    <a:p>
                      <a:pPr fontAlgn="t"/>
                      <a:r>
                        <a:rPr lang="en-US" sz="1500" b="1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survival</a:t>
                      </a:r>
                    </a:p>
                  </a:txBody>
                  <a:tcPr marL="185426" marR="185426" marT="69535" marB="54083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b="0">
                          <a:effectLst/>
                          <a:latin typeface="inherit"/>
                        </a:rPr>
                        <a:t>Survival</a:t>
                      </a:r>
                    </a:p>
                  </a:txBody>
                  <a:tcPr marL="185426" marR="185426" marT="69535" marB="54083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b="0">
                          <a:effectLst/>
                          <a:latin typeface="inherit"/>
                        </a:rPr>
                        <a:t>0 = No, 1 = Yes</a:t>
                      </a:r>
                    </a:p>
                  </a:txBody>
                  <a:tcPr marL="185426" marR="185426" marT="69535" marB="54083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572235"/>
                  </a:ext>
                </a:extLst>
              </a:tr>
              <a:tr h="346129">
                <a:tc>
                  <a:txBody>
                    <a:bodyPr/>
                    <a:lstStyle/>
                    <a:p>
                      <a:pPr fontAlgn="t"/>
                      <a:r>
                        <a:rPr lang="en-US" sz="1500" b="1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pclass</a:t>
                      </a:r>
                    </a:p>
                  </a:txBody>
                  <a:tcPr marL="185426" marR="185426" marT="69535" marB="54083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b="0">
                          <a:effectLst/>
                          <a:latin typeface="inherit"/>
                        </a:rPr>
                        <a:t>Ticket class</a:t>
                      </a:r>
                    </a:p>
                  </a:txBody>
                  <a:tcPr marL="185426" marR="185426" marT="69535" marB="54083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b="0">
                          <a:effectLst/>
                          <a:latin typeface="inherit"/>
                        </a:rPr>
                        <a:t>1 = 1st, 2 = 2nd, 3 = 3rd</a:t>
                      </a:r>
                    </a:p>
                  </a:txBody>
                  <a:tcPr marL="185426" marR="185426" marT="69535" marB="54083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12563"/>
                  </a:ext>
                </a:extLst>
              </a:tr>
              <a:tr h="346129">
                <a:tc>
                  <a:txBody>
                    <a:bodyPr/>
                    <a:lstStyle/>
                    <a:p>
                      <a:pPr fontAlgn="t"/>
                      <a:r>
                        <a:rPr lang="en-US" sz="1500" b="1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sex</a:t>
                      </a:r>
                    </a:p>
                  </a:txBody>
                  <a:tcPr marL="185426" marR="185426" marT="69535" marB="54083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b="0">
                          <a:effectLst/>
                          <a:latin typeface="inherit"/>
                        </a:rPr>
                        <a:t>Sex</a:t>
                      </a:r>
                    </a:p>
                  </a:txBody>
                  <a:tcPr marL="185426" marR="185426" marT="69535" marB="54083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500" b="0">
                        <a:effectLst/>
                        <a:latin typeface="inherit"/>
                      </a:endParaRPr>
                    </a:p>
                  </a:txBody>
                  <a:tcPr marL="185426" marR="185426" marT="69535" marB="54083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029293"/>
                  </a:ext>
                </a:extLst>
              </a:tr>
              <a:tr h="346129">
                <a:tc>
                  <a:txBody>
                    <a:bodyPr/>
                    <a:lstStyle/>
                    <a:p>
                      <a:pPr fontAlgn="t"/>
                      <a:r>
                        <a:rPr lang="en-US" sz="1500" b="1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Age</a:t>
                      </a:r>
                    </a:p>
                  </a:txBody>
                  <a:tcPr marL="185426" marR="185426" marT="69535" marB="54083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b="0">
                          <a:effectLst/>
                          <a:latin typeface="inherit"/>
                        </a:rPr>
                        <a:t>Age in years</a:t>
                      </a:r>
                    </a:p>
                  </a:txBody>
                  <a:tcPr marL="185426" marR="185426" marT="69535" marB="54083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500" b="0">
                        <a:effectLst/>
                        <a:latin typeface="inherit"/>
                      </a:endParaRPr>
                    </a:p>
                  </a:txBody>
                  <a:tcPr marL="185426" marR="185426" marT="69535" marB="54083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622993"/>
                  </a:ext>
                </a:extLst>
              </a:tr>
              <a:tr h="365326">
                <a:tc>
                  <a:txBody>
                    <a:bodyPr/>
                    <a:lstStyle/>
                    <a:p>
                      <a:pPr fontAlgn="t"/>
                      <a:r>
                        <a:rPr lang="en-US" sz="1500" b="1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sibsp</a:t>
                      </a:r>
                    </a:p>
                  </a:txBody>
                  <a:tcPr marL="185426" marR="185426" marT="69535" marB="54083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b="0">
                          <a:effectLst/>
                          <a:latin typeface="inherit"/>
                        </a:rPr>
                        <a:t># of siblings / spouses</a:t>
                      </a:r>
                    </a:p>
                  </a:txBody>
                  <a:tcPr marL="185426" marR="185426" marT="69535" marB="54083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500" b="0">
                        <a:effectLst/>
                        <a:latin typeface="inherit"/>
                      </a:endParaRPr>
                    </a:p>
                  </a:txBody>
                  <a:tcPr marL="185426" marR="185426" marT="69535" marB="54083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450879"/>
                  </a:ext>
                </a:extLst>
              </a:tr>
              <a:tr h="400693">
                <a:tc>
                  <a:txBody>
                    <a:bodyPr/>
                    <a:lstStyle/>
                    <a:p>
                      <a:pPr fontAlgn="t"/>
                      <a:r>
                        <a:rPr lang="en-US" sz="1500" b="1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parch</a:t>
                      </a:r>
                    </a:p>
                  </a:txBody>
                  <a:tcPr marL="185426" marR="185426" marT="69535" marB="54083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b="0">
                          <a:effectLst/>
                          <a:latin typeface="inherit"/>
                        </a:rPr>
                        <a:t># of parents / children</a:t>
                      </a:r>
                    </a:p>
                  </a:txBody>
                  <a:tcPr marL="185426" marR="185426" marT="69535" marB="54083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500" b="0">
                        <a:effectLst/>
                        <a:latin typeface="inherit"/>
                      </a:endParaRPr>
                    </a:p>
                  </a:txBody>
                  <a:tcPr marL="185426" marR="185426" marT="69535" marB="54083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505648"/>
                  </a:ext>
                </a:extLst>
              </a:tr>
              <a:tr h="346129">
                <a:tc>
                  <a:txBody>
                    <a:bodyPr/>
                    <a:lstStyle/>
                    <a:p>
                      <a:pPr fontAlgn="t"/>
                      <a:r>
                        <a:rPr lang="en-US" sz="1500" b="1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ticket</a:t>
                      </a:r>
                    </a:p>
                  </a:txBody>
                  <a:tcPr marL="185426" marR="185426" marT="69535" marB="54083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b="0">
                          <a:effectLst/>
                          <a:latin typeface="inherit"/>
                        </a:rPr>
                        <a:t>Ticket number</a:t>
                      </a:r>
                    </a:p>
                  </a:txBody>
                  <a:tcPr marL="185426" marR="185426" marT="69535" marB="54083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500" b="0">
                        <a:effectLst/>
                        <a:latin typeface="inherit"/>
                      </a:endParaRPr>
                    </a:p>
                  </a:txBody>
                  <a:tcPr marL="185426" marR="185426" marT="69535" marB="54083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991402"/>
                  </a:ext>
                </a:extLst>
              </a:tr>
              <a:tr h="346129">
                <a:tc>
                  <a:txBody>
                    <a:bodyPr/>
                    <a:lstStyle/>
                    <a:p>
                      <a:pPr fontAlgn="t"/>
                      <a:r>
                        <a:rPr lang="en-US" sz="1500" b="1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fare</a:t>
                      </a:r>
                    </a:p>
                  </a:txBody>
                  <a:tcPr marL="185426" marR="185426" marT="69535" marB="54083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b="0">
                          <a:effectLst/>
                          <a:latin typeface="inherit"/>
                        </a:rPr>
                        <a:t>Passenger fare</a:t>
                      </a:r>
                    </a:p>
                  </a:txBody>
                  <a:tcPr marL="185426" marR="185426" marT="69535" marB="54083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500" b="0">
                        <a:effectLst/>
                        <a:latin typeface="inherit"/>
                      </a:endParaRPr>
                    </a:p>
                  </a:txBody>
                  <a:tcPr marL="185426" marR="185426" marT="69535" marB="54083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375911"/>
                  </a:ext>
                </a:extLst>
              </a:tr>
              <a:tr h="346129">
                <a:tc>
                  <a:txBody>
                    <a:bodyPr/>
                    <a:lstStyle/>
                    <a:p>
                      <a:pPr fontAlgn="t"/>
                      <a:r>
                        <a:rPr lang="en-US" sz="1500" b="1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cabin</a:t>
                      </a:r>
                    </a:p>
                  </a:txBody>
                  <a:tcPr marL="185426" marR="185426" marT="69535" marB="54083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b="0">
                          <a:effectLst/>
                          <a:latin typeface="inherit"/>
                        </a:rPr>
                        <a:t>Cabin number</a:t>
                      </a:r>
                    </a:p>
                  </a:txBody>
                  <a:tcPr marL="185426" marR="185426" marT="69535" marB="54083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500" b="0">
                        <a:effectLst/>
                        <a:latin typeface="inherit"/>
                      </a:endParaRPr>
                    </a:p>
                  </a:txBody>
                  <a:tcPr marL="185426" marR="185426" marT="69535" marB="54083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44083"/>
                  </a:ext>
                </a:extLst>
              </a:tr>
              <a:tr h="791152">
                <a:tc>
                  <a:txBody>
                    <a:bodyPr/>
                    <a:lstStyle/>
                    <a:p>
                      <a:pPr fontAlgn="t"/>
                      <a:r>
                        <a:rPr lang="en-US" sz="1500" b="1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embarked</a:t>
                      </a:r>
                    </a:p>
                  </a:txBody>
                  <a:tcPr marL="185426" marR="185426" marT="69535" marB="54083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b="0">
                          <a:effectLst/>
                          <a:latin typeface="inherit"/>
                        </a:rPr>
                        <a:t>Port of Embarkation</a:t>
                      </a:r>
                    </a:p>
                  </a:txBody>
                  <a:tcPr marL="185426" marR="185426" marT="69535" marB="54083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b="0">
                          <a:effectLst/>
                          <a:latin typeface="inherit"/>
                        </a:rPr>
                        <a:t>C = Cherbourg, Q = Queenstown, S = Southampton</a:t>
                      </a:r>
                    </a:p>
                  </a:txBody>
                  <a:tcPr marL="185426" marR="185426" marT="69535" marB="54083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8870649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CC4D909E-CB40-E643-8A04-1714AC25E08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 – titanic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D96110-BBC4-1446-8F21-387C72CF805C}"/>
              </a:ext>
            </a:extLst>
          </p:cNvPr>
          <p:cNvSpPr txBox="1"/>
          <p:nvPr/>
        </p:nvSpPr>
        <p:spPr>
          <a:xfrm>
            <a:off x="0" y="812047"/>
            <a:ext cx="525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Construire le meilleur modèle de régression logistique</a:t>
            </a:r>
          </a:p>
        </p:txBody>
      </p:sp>
    </p:spTree>
    <p:extLst>
      <p:ext uri="{BB962C8B-B14F-4D97-AF65-F5344CB8AC3E}">
        <p14:creationId xmlns:p14="http://schemas.microsoft.com/office/powerpoint/2010/main" val="1340818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1EB22-145B-704A-859F-42817091A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Classification multinomiale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BBF63-A851-144C-A037-6109F1B9B2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75643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09A55-9209-8E4A-8637-2FCD662EA6A1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Classification multinomiale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03B85F-7943-B547-801F-A1A8FC259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88" y="2132323"/>
            <a:ext cx="10972800" cy="3390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D88667-0949-4947-B1DA-18DD03306159}"/>
              </a:ext>
            </a:extLst>
          </p:cNvPr>
          <p:cNvSpPr txBox="1"/>
          <p:nvPr/>
        </p:nvSpPr>
        <p:spPr>
          <a:xfrm>
            <a:off x="573088" y="1063576"/>
            <a:ext cx="2335448" cy="646331"/>
          </a:xfrm>
          <a:prstGeom prst="rect">
            <a:avLst/>
          </a:prstGeom>
          <a:noFill/>
          <a:ln w="38100">
            <a:solidFill>
              <a:srgbClr val="C04F01"/>
            </a:solidFill>
          </a:ln>
        </p:spPr>
        <p:txBody>
          <a:bodyPr wrap="none" rtlCol="0">
            <a:spAutoFit/>
          </a:bodyPr>
          <a:lstStyle/>
          <a:p>
            <a:r>
              <a:rPr lang="fr-FR" sz="3600"/>
              <a:t>One vs 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E4BB5B-3959-0044-BB52-D795F19ABEB8}"/>
              </a:ext>
            </a:extLst>
          </p:cNvPr>
          <p:cNvSpPr txBox="1"/>
          <p:nvPr/>
        </p:nvSpPr>
        <p:spPr>
          <a:xfrm>
            <a:off x="4150760" y="1140431"/>
            <a:ext cx="5113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Pour N catégories on construit N modèles</a:t>
            </a:r>
          </a:p>
          <a:p>
            <a:r>
              <a:rPr lang="fr-FR"/>
              <a:t>Le modèle final est obtenu par vote ou par moyenne</a:t>
            </a:r>
          </a:p>
        </p:txBody>
      </p:sp>
    </p:spTree>
    <p:extLst>
      <p:ext uri="{BB962C8B-B14F-4D97-AF65-F5344CB8AC3E}">
        <p14:creationId xmlns:p14="http://schemas.microsoft.com/office/powerpoint/2010/main" val="12246126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09A55-9209-8E4A-8637-2FCD662EA6A1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Classification multinomiale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E9AB8C-0FA6-4148-B70F-313462CAD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213" y="3048856"/>
            <a:ext cx="9639300" cy="3657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8213CB-4242-8942-9FE6-BB4DF2FC587F}"/>
              </a:ext>
            </a:extLst>
          </p:cNvPr>
          <p:cNvSpPr txBox="1"/>
          <p:nvPr/>
        </p:nvSpPr>
        <p:spPr>
          <a:xfrm>
            <a:off x="573088" y="1063576"/>
            <a:ext cx="2358979" cy="646331"/>
          </a:xfrm>
          <a:prstGeom prst="rect">
            <a:avLst/>
          </a:prstGeom>
          <a:noFill/>
          <a:ln w="38100">
            <a:solidFill>
              <a:srgbClr val="C04F01"/>
            </a:solidFill>
          </a:ln>
        </p:spPr>
        <p:txBody>
          <a:bodyPr wrap="none" rtlCol="0">
            <a:spAutoFit/>
          </a:bodyPr>
          <a:lstStyle/>
          <a:p>
            <a:r>
              <a:rPr lang="fr-FR" sz="3600"/>
              <a:t>One vs Rest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E967D5-AC50-854D-9FE1-A2C4D75853C3}"/>
              </a:ext>
            </a:extLst>
          </p:cNvPr>
          <p:cNvSpPr txBox="1"/>
          <p:nvPr/>
        </p:nvSpPr>
        <p:spPr>
          <a:xfrm>
            <a:off x="6314530" y="1063575"/>
            <a:ext cx="2965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N-1 modèles sont nécessaires</a:t>
            </a:r>
          </a:p>
          <a:p>
            <a:r>
              <a:rPr lang="fr-FR"/>
              <a:t>propagation de l'erreur</a:t>
            </a:r>
          </a:p>
        </p:txBody>
      </p:sp>
    </p:spTree>
    <p:extLst>
      <p:ext uri="{BB962C8B-B14F-4D97-AF65-F5344CB8AC3E}">
        <p14:creationId xmlns:p14="http://schemas.microsoft.com/office/powerpoint/2010/main" val="18693916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B37342-94B4-2645-ABF8-9B2FA78E7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8" y="646331"/>
            <a:ext cx="11950700" cy="62738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227E3F6-0625-5A47-BC4E-25081688822A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Iris dataset</a:t>
            </a:r>
          </a:p>
        </p:txBody>
      </p:sp>
    </p:spTree>
    <p:extLst>
      <p:ext uri="{BB962C8B-B14F-4D97-AF65-F5344CB8AC3E}">
        <p14:creationId xmlns:p14="http://schemas.microsoft.com/office/powerpoint/2010/main" val="1831870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C3138-1B8F-744E-99E4-E94F4E532F3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 – iris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EEBB05-9A35-D64C-8A46-E142BFD6454B}"/>
              </a:ext>
            </a:extLst>
          </p:cNvPr>
          <p:cNvSpPr txBox="1"/>
          <p:nvPr/>
        </p:nvSpPr>
        <p:spPr>
          <a:xfrm>
            <a:off x="1315092" y="1530849"/>
            <a:ext cx="58371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Implémenter les 2 stratégies de classification multinomiales: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one vs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one vs rest</a:t>
            </a:r>
          </a:p>
          <a:p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58933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FA8F3-EF47-904E-92E1-500F44F91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Encore une minute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6C4648-BD38-7F45-970F-8139803309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48914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5A46D4-E410-6B46-AE6E-E3E47C490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0814DE7-FA31-4343-AC25-3FDA1D352D75}"/>
              </a:ext>
            </a:extLst>
          </p:cNvPr>
          <p:cNvSpPr txBox="1"/>
          <p:nvPr/>
        </p:nvSpPr>
        <p:spPr>
          <a:xfrm>
            <a:off x="922022" y="1394830"/>
            <a:ext cx="8158604" cy="286232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b="1"/>
              <a:t>Classification binaire: 0 /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pPr marL="342900" indent="-342900">
              <a:buFont typeface="+mj-lt"/>
              <a:buAutoNum type="arabicPeriod"/>
            </a:pPr>
            <a:r>
              <a:rPr lang="fr-FR"/>
              <a:t>Utiliser la régression linéaire</a:t>
            </a:r>
          </a:p>
          <a:p>
            <a:pPr marL="342900" indent="-342900">
              <a:buFont typeface="+mj-lt"/>
              <a:buAutoNum type="arabicPeriod"/>
            </a:pPr>
            <a:r>
              <a:rPr lang="fr-FR">
                <a:highlight>
                  <a:srgbClr val="FFFF00"/>
                </a:highlight>
              </a:rPr>
              <a:t>Contraindre</a:t>
            </a:r>
            <a:r>
              <a:rPr lang="fr-FR"/>
              <a:t> les valeurs estimées dans [0, 1] </a:t>
            </a:r>
          </a:p>
          <a:p>
            <a:pPr marL="342900" indent="-342900">
              <a:buFont typeface="+mj-lt"/>
              <a:buAutoNum type="arabicPeriod"/>
            </a:pPr>
            <a:r>
              <a:rPr lang="fr-FR"/>
              <a:t>Interpreter le résultat comme </a:t>
            </a:r>
            <a:r>
              <a:rPr lang="fr-FR">
                <a:highlight>
                  <a:srgbClr val="FFFF00"/>
                </a:highlight>
              </a:rPr>
              <a:t>probabilité d'appartenance à une catégorie</a:t>
            </a:r>
          </a:p>
          <a:p>
            <a:pPr marL="342900" indent="-342900">
              <a:buFont typeface="+mj-lt"/>
              <a:buAutoNum type="arabicPeriod"/>
            </a:pPr>
            <a:r>
              <a:rPr lang="fr-FR"/>
              <a:t>Définir un seuil arbitraire Tau = 0.5</a:t>
            </a:r>
          </a:p>
          <a:p>
            <a:pPr marL="342900" indent="-342900">
              <a:buFont typeface="+mj-lt"/>
              <a:buAutoNum type="arabicPeriod"/>
            </a:pPr>
            <a:r>
              <a:rPr lang="fr-FR"/>
              <a:t>Appliquer la règle: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si Tau &lt; 0.5 =&gt; ˆy appartient à classe 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sinon =&gt; ˆy appartient à classe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7327337-6B30-BC43-8CDC-D1DB592B3673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Variable cible est catégorique – classification binaire</a:t>
            </a:r>
          </a:p>
        </p:txBody>
      </p:sp>
    </p:spTree>
    <p:extLst>
      <p:ext uri="{BB962C8B-B14F-4D97-AF65-F5344CB8AC3E}">
        <p14:creationId xmlns:p14="http://schemas.microsoft.com/office/powerpoint/2010/main" val="2023314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55A2E-3284-EB42-BF05-B8F38511C30D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426BAD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Next time: scikit-learn – biais et variance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6886DF-E6E7-CC4D-89BA-0EC5C8F6DFEC}"/>
              </a:ext>
            </a:extLst>
          </p:cNvPr>
          <p:cNvSpPr/>
          <p:nvPr/>
        </p:nvSpPr>
        <p:spPr>
          <a:xfrm>
            <a:off x="3042863" y="1746727"/>
            <a:ext cx="6096000" cy="2862322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Librairie scikit-learn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Régression polynomiale - GLM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Train -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biais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Cross-validation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Régularisation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modifier la  fonction de coût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Ridge regression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Lasso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808CB3-618F-D74B-8865-720D91C36CF7}"/>
              </a:ext>
            </a:extLst>
          </p:cNvPr>
          <p:cNvSpPr txBox="1"/>
          <p:nvPr/>
        </p:nvSpPr>
        <p:spPr>
          <a:xfrm>
            <a:off x="1089061" y="19212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3264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967FD2-87F8-6E4F-B027-0AEB74042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926" y="1168684"/>
            <a:ext cx="8250148" cy="55000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AB7F9CF-073D-A949-B95F-F2FBC1F673C9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Logistic 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44D56-A485-8F4D-9479-9378D1FF512A}"/>
              </a:ext>
            </a:extLst>
          </p:cNvPr>
          <p:cNvSpPr txBox="1"/>
          <p:nvPr/>
        </p:nvSpPr>
        <p:spPr>
          <a:xfrm>
            <a:off x="1253447" y="97604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de R -&gt; [0,1]</a:t>
            </a:r>
          </a:p>
        </p:txBody>
      </p:sp>
    </p:spTree>
    <p:extLst>
      <p:ext uri="{BB962C8B-B14F-4D97-AF65-F5344CB8AC3E}">
        <p14:creationId xmlns:p14="http://schemas.microsoft.com/office/powerpoint/2010/main" val="1698630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C3183C-51C9-034F-82CD-AE18FEA68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391" y="770561"/>
            <a:ext cx="10122811" cy="541617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7B97BA1-F72C-1648-9551-9FF6363A2180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Logistique regression vs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3653219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AF73D4-A9FE-4D43-A8EB-7FAF7FED1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123" y="2978935"/>
            <a:ext cx="3714730" cy="35441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5FC584-03AB-5B4A-93DD-3A1BB9631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563347"/>
            <a:ext cx="6278761" cy="29597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D6B90A-A236-6745-93E4-AF4B515D87A6}"/>
              </a:ext>
            </a:extLst>
          </p:cNvPr>
          <p:cNvSpPr txBox="1"/>
          <p:nvPr/>
        </p:nvSpPr>
        <p:spPr>
          <a:xfrm>
            <a:off x="1561672" y="1729442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y^ = a_1 x_1 + a_0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D28670-1B56-A441-9D75-07DC7E5E5AD3}"/>
              </a:ext>
            </a:extLst>
          </p:cNvPr>
          <p:cNvSpPr txBox="1"/>
          <p:nvPr/>
        </p:nvSpPr>
        <p:spPr>
          <a:xfrm>
            <a:off x="7452697" y="1729442"/>
            <a:ext cx="286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y^ = a_1 x_1 + a_2 x_2 + a_0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FDAD05-78A6-5247-9092-273F57128DD6}"/>
              </a:ext>
            </a:extLst>
          </p:cNvPr>
          <p:cNvSpPr txBox="1"/>
          <p:nvPr/>
        </p:nvSpPr>
        <p:spPr>
          <a:xfrm>
            <a:off x="615807" y="1707548"/>
            <a:ext cx="588623" cy="52322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/>
              <a:t>2D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B90D82-DB38-B848-849B-A50CEA350272}"/>
              </a:ext>
            </a:extLst>
          </p:cNvPr>
          <p:cNvSpPr txBox="1"/>
          <p:nvPr/>
        </p:nvSpPr>
        <p:spPr>
          <a:xfrm>
            <a:off x="6668986" y="1707548"/>
            <a:ext cx="588623" cy="52322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/>
              <a:t>3D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8D9BD0-7ABC-CE42-B6D9-500D0A045F8C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Trouver le meilleur hyperplan de séparation</a:t>
            </a:r>
          </a:p>
        </p:txBody>
      </p:sp>
    </p:spTree>
    <p:extLst>
      <p:ext uri="{BB962C8B-B14F-4D97-AF65-F5344CB8AC3E}">
        <p14:creationId xmlns:p14="http://schemas.microsoft.com/office/powerpoint/2010/main" val="150097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860CEF-1D3D-AB4F-B241-1D39872E0B98}"/>
              </a:ext>
            </a:extLst>
          </p:cNvPr>
          <p:cNvSpPr/>
          <p:nvPr/>
        </p:nvSpPr>
        <p:spPr>
          <a:xfrm>
            <a:off x="4006986" y="1725137"/>
            <a:ext cx="8185014" cy="3970318"/>
          </a:xfrm>
          <a:prstGeom prst="rect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statsmodels.formula.api as smf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pandas as pd</a:t>
            </a:r>
          </a:p>
          <a:p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Load the dataset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 = pd.read_csv(</a:t>
            </a:r>
            <a:r>
              <a:rPr lang="fr-FR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credit_default_sampled</a:t>
            </a: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.csv')</a:t>
            </a:r>
          </a:p>
          <a:p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définir le modèle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 = </a:t>
            </a:r>
            <a:r>
              <a:rPr lang="fr-FR" u="sng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smf.</a:t>
            </a:r>
            <a:r>
              <a:rPr lang="fr-FR" b="1" u="sng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logit</a:t>
            </a: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('default ~ income + balance', data = df)</a:t>
            </a:r>
          </a:p>
          <a:p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Fit the model to the data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results = model.fit()</a:t>
            </a:r>
          </a:p>
          <a:p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Résultats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results.summary()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D796F7-5186-BA42-A27F-AE8170C2B770}"/>
              </a:ext>
            </a:extLst>
          </p:cNvPr>
          <p:cNvSpPr/>
          <p:nvPr/>
        </p:nvSpPr>
        <p:spPr>
          <a:xfrm>
            <a:off x="156441" y="92973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0">
                <a:solidFill>
                  <a:srgbClr val="000000"/>
                </a:solidFill>
                <a:effectLst/>
                <a:latin typeface="Montserrat"/>
              </a:rPr>
              <a:t>Predicteurs</a:t>
            </a:r>
            <a:r>
              <a:rPr lang="en-US" b="0" i="0">
                <a:solidFill>
                  <a:srgbClr val="000000"/>
                </a:solidFill>
                <a:effectLst/>
                <a:latin typeface="Montserrat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Montserrat"/>
              </a:rPr>
              <a:t> continues: </a:t>
            </a:r>
            <a:r>
              <a:rPr lang="en-US" b="0" i="1">
                <a:solidFill>
                  <a:srgbClr val="000000"/>
                </a:solidFill>
                <a:effectLst/>
                <a:latin typeface="Montserrat"/>
              </a:rPr>
              <a:t>balance</a:t>
            </a:r>
            <a:r>
              <a:rPr lang="en-US" b="0" i="0">
                <a:solidFill>
                  <a:srgbClr val="000000"/>
                </a:solidFill>
                <a:effectLst/>
                <a:latin typeface="Montserrat"/>
              </a:rPr>
              <a:t>, </a:t>
            </a:r>
            <a:r>
              <a:rPr lang="en-US" b="0" i="1">
                <a:solidFill>
                  <a:srgbClr val="000000"/>
                </a:solidFill>
                <a:effectLst/>
                <a:latin typeface="Montserrat"/>
              </a:rPr>
              <a:t>income</a:t>
            </a:r>
            <a:endParaRPr lang="en-US" b="0" i="0">
              <a:solidFill>
                <a:srgbClr val="000000"/>
              </a:solidFill>
              <a:effectLst/>
              <a:latin typeface="Montserra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Montserrat"/>
              </a:rPr>
              <a:t> binaire: </a:t>
            </a:r>
            <a:r>
              <a:rPr lang="en-US" b="0" i="1">
                <a:solidFill>
                  <a:srgbClr val="000000"/>
                </a:solidFill>
                <a:effectLst/>
                <a:latin typeface="Montserrat"/>
              </a:rPr>
              <a:t>student</a:t>
            </a:r>
            <a:r>
              <a:rPr lang="en-US" b="0" i="0">
                <a:solidFill>
                  <a:srgbClr val="000000"/>
                </a:solidFill>
                <a:effectLst/>
                <a:latin typeface="Montserrat"/>
              </a:rPr>
              <a:t> 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FE63672-CD23-404B-95F2-5A21BD9BEC4D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Credit default dataset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2F2651-8197-5D4A-B81F-DF29665167AB}"/>
              </a:ext>
            </a:extLst>
          </p:cNvPr>
          <p:cNvSpPr/>
          <p:nvPr/>
        </p:nvSpPr>
        <p:spPr>
          <a:xfrm>
            <a:off x="249994" y="2004119"/>
            <a:ext cx="356151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latin typeface="Montserrat"/>
              </a:rPr>
              <a:t>Variable cible</a:t>
            </a:r>
            <a:r>
              <a:rPr lang="en-US">
                <a:latin typeface="Montserrat"/>
              </a:rPr>
              <a:t>: 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>
                <a:latin typeface="Montserrat"/>
              </a:rPr>
              <a:t>default</a:t>
            </a:r>
            <a:r>
              <a:rPr lang="en-US">
                <a:latin typeface="Montserrat"/>
              </a:rPr>
              <a:t> qui indique qu'une personne a fait </a:t>
            </a:r>
            <a:r>
              <a:rPr lang="en-US" i="1">
                <a:latin typeface="Montserrat"/>
              </a:rPr>
              <a:t>défault</a:t>
            </a:r>
            <a:r>
              <a:rPr lang="en-US">
                <a:latin typeface="Montserrat"/>
              </a:rPr>
              <a:t> à ses remboursements.</a:t>
            </a:r>
          </a:p>
          <a:p>
            <a:endParaRPr lang="en-US">
              <a:latin typeface="Montserrat"/>
            </a:endParaRPr>
          </a:p>
          <a:p>
            <a:r>
              <a:rPr lang="en-US" i="1">
                <a:latin typeface="Montserrat"/>
              </a:rPr>
              <a:t>default</a:t>
            </a:r>
            <a:r>
              <a:rPr lang="en-US">
                <a:latin typeface="Montserrat"/>
              </a:rPr>
              <a:t> est une variable binaire qui prend pour valeur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Montserrat"/>
              </a:rPr>
              <a:t>No (0) 500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Montserrat"/>
              </a:rPr>
              <a:t>Yes (1) 333</a:t>
            </a:r>
          </a:p>
        </p:txBody>
      </p:sp>
    </p:spTree>
    <p:extLst>
      <p:ext uri="{BB962C8B-B14F-4D97-AF65-F5344CB8AC3E}">
        <p14:creationId xmlns:p14="http://schemas.microsoft.com/office/powerpoint/2010/main" val="3606598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3CC9C-1DA2-A345-B2F7-A91B9D0F7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573" y="1400581"/>
            <a:ext cx="5793982" cy="693113"/>
          </a:xfrm>
          <a:ln w="28575">
            <a:solidFill>
              <a:srgbClr val="0070C0"/>
            </a:solidFill>
          </a:ln>
        </p:spPr>
        <p:txBody>
          <a:bodyPr>
            <a:normAutofit fontScale="90000"/>
          </a:bodyPr>
          <a:lstStyle/>
          <a:p>
            <a:r>
              <a:rPr lang="fr-FR"/>
              <a:t>default ~ income + balance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F7405C-3845-F34C-988E-1B2B0AD0D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573" y="2094765"/>
            <a:ext cx="9400854" cy="4233133"/>
          </a:xfrm>
          <a:prstGeom prst="rect">
            <a:avLst/>
          </a:prstGeom>
        </p:spPr>
      </p:pic>
      <p:sp>
        <p:nvSpPr>
          <p:cNvPr id="6" name="Bent-Up Arrow 5">
            <a:extLst>
              <a:ext uri="{FF2B5EF4-FFF2-40B4-BE49-F238E27FC236}">
                <a16:creationId xmlns:a16="http://schemas.microsoft.com/office/drawing/2014/main" id="{D0C21626-E981-6E4C-8E5D-E5831BCC3FEA}"/>
              </a:ext>
            </a:extLst>
          </p:cNvPr>
          <p:cNvSpPr/>
          <p:nvPr/>
        </p:nvSpPr>
        <p:spPr>
          <a:xfrm>
            <a:off x="6226141" y="1651184"/>
            <a:ext cx="2702385" cy="2066795"/>
          </a:xfrm>
          <a:prstGeom prst="bentUpArrow">
            <a:avLst>
              <a:gd name="adj1" fmla="val 3046"/>
              <a:gd name="adj2" fmla="val 11081"/>
              <a:gd name="adj3" fmla="val 10584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EA173F-5E08-6F4C-A26A-31629919F707}"/>
              </a:ext>
            </a:extLst>
          </p:cNvPr>
          <p:cNvSpPr txBox="1"/>
          <p:nvPr/>
        </p:nvSpPr>
        <p:spPr>
          <a:xfrm>
            <a:off x="8146423" y="1277655"/>
            <a:ext cx="113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R-squared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819E44-24D7-C14D-8B2D-C60D7C47C439}"/>
              </a:ext>
            </a:extLst>
          </p:cNvPr>
          <p:cNvCxnSpPr/>
          <p:nvPr/>
        </p:nvCxnSpPr>
        <p:spPr>
          <a:xfrm>
            <a:off x="6205591" y="3666609"/>
            <a:ext cx="16482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ent-Up Arrow 9">
            <a:extLst>
              <a:ext uri="{FF2B5EF4-FFF2-40B4-BE49-F238E27FC236}">
                <a16:creationId xmlns:a16="http://schemas.microsoft.com/office/drawing/2014/main" id="{05C36442-D618-1E40-AB34-63C84B8511CA}"/>
              </a:ext>
            </a:extLst>
          </p:cNvPr>
          <p:cNvSpPr/>
          <p:nvPr/>
        </p:nvSpPr>
        <p:spPr>
          <a:xfrm>
            <a:off x="7853819" y="2814595"/>
            <a:ext cx="3591592" cy="1425124"/>
          </a:xfrm>
          <a:prstGeom prst="bentUpArrow">
            <a:avLst>
              <a:gd name="adj1" fmla="val 5208"/>
              <a:gd name="adj2" fmla="val 11081"/>
              <a:gd name="adj3" fmla="val 10584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45C0B6-8D44-FD4D-8473-A1FB1D0A2ABB}"/>
              </a:ext>
            </a:extLst>
          </p:cNvPr>
          <p:cNvSpPr txBox="1"/>
          <p:nvPr/>
        </p:nvSpPr>
        <p:spPr>
          <a:xfrm>
            <a:off x="10993348" y="2239766"/>
            <a:ext cx="107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F-statistic</a:t>
            </a:r>
          </a:p>
        </p:txBody>
      </p:sp>
      <p:sp>
        <p:nvSpPr>
          <p:cNvPr id="14" name="Bent-Up Arrow 13">
            <a:extLst>
              <a:ext uri="{FF2B5EF4-FFF2-40B4-BE49-F238E27FC236}">
                <a16:creationId xmlns:a16="http://schemas.microsoft.com/office/drawing/2014/main" id="{F74DEEE1-E64B-8546-83F0-468773B40385}"/>
              </a:ext>
            </a:extLst>
          </p:cNvPr>
          <p:cNvSpPr/>
          <p:nvPr/>
        </p:nvSpPr>
        <p:spPr>
          <a:xfrm rot="5400000">
            <a:off x="6545547" y="5253774"/>
            <a:ext cx="1588120" cy="1425124"/>
          </a:xfrm>
          <a:prstGeom prst="bentUpArrow">
            <a:avLst>
              <a:gd name="adj1" fmla="val 5208"/>
              <a:gd name="adj2" fmla="val 11081"/>
              <a:gd name="adj3" fmla="val 10584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D91BBC-F211-A947-9FE1-914090478494}"/>
              </a:ext>
            </a:extLst>
          </p:cNvPr>
          <p:cNvSpPr txBox="1"/>
          <p:nvPr/>
        </p:nvSpPr>
        <p:spPr>
          <a:xfrm>
            <a:off x="8135915" y="6402147"/>
            <a:ext cx="1300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t-statistique</a:t>
            </a:r>
          </a:p>
        </p:txBody>
      </p:sp>
      <p:sp>
        <p:nvSpPr>
          <p:cNvPr id="17" name="Double Brace 16">
            <a:extLst>
              <a:ext uri="{FF2B5EF4-FFF2-40B4-BE49-F238E27FC236}">
                <a16:creationId xmlns:a16="http://schemas.microsoft.com/office/drawing/2014/main" id="{C54880DB-A16C-6E4A-8CC3-8FCD771D3DC8}"/>
              </a:ext>
            </a:extLst>
          </p:cNvPr>
          <p:cNvSpPr/>
          <p:nvPr/>
        </p:nvSpPr>
        <p:spPr>
          <a:xfrm>
            <a:off x="6044219" y="3942126"/>
            <a:ext cx="1809600" cy="578504"/>
          </a:xfrm>
          <a:prstGeom prst="brace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5EB8F51-C01E-444F-986E-DF1BFD2673C5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Résultat de la régression logistique</a:t>
            </a:r>
          </a:p>
        </p:txBody>
      </p:sp>
    </p:spTree>
    <p:extLst>
      <p:ext uri="{BB962C8B-B14F-4D97-AF65-F5344CB8AC3E}">
        <p14:creationId xmlns:p14="http://schemas.microsoft.com/office/powerpoint/2010/main" val="299407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0" grpId="0" animBg="1"/>
      <p:bldP spid="11" grpId="0"/>
      <p:bldP spid="14" grpId="0" animBg="1"/>
      <p:bldP spid="15" grpId="0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1918</TotalTime>
  <Words>1848</Words>
  <Application>Microsoft Macintosh PowerPoint</Application>
  <PresentationFormat>Widescreen</PresentationFormat>
  <Paragraphs>393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-apple-system</vt:lpstr>
      <vt:lpstr>Arial</vt:lpstr>
      <vt:lpstr>Calibri</vt:lpstr>
      <vt:lpstr>Calibri Light</vt:lpstr>
      <vt:lpstr>Courier New</vt:lpstr>
      <vt:lpstr>inherit</vt:lpstr>
      <vt:lpstr>Montserrat</vt:lpstr>
      <vt:lpstr>Verdana</vt:lpstr>
      <vt:lpstr>Office Theme</vt:lpstr>
      <vt:lpstr>Régression logistique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default ~ income + balance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Imbalanced datasets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Prédicteurs catégoriques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 multinomiale</vt:lpstr>
      <vt:lpstr>PowerPoint Presentation</vt:lpstr>
      <vt:lpstr>PowerPoint Presentation</vt:lpstr>
      <vt:lpstr>PowerPoint Presentation</vt:lpstr>
      <vt:lpstr>PowerPoint Presentation</vt:lpstr>
      <vt:lpstr>Encore une minute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Régression logistique</dc:title>
  <dc:creator>Alex Perrier</dc:creator>
  <cp:lastModifiedBy>Alex Perrier</cp:lastModifiedBy>
  <cp:revision>165</cp:revision>
  <dcterms:created xsi:type="dcterms:W3CDTF">2019-09-12T14:30:20Z</dcterms:created>
  <dcterms:modified xsi:type="dcterms:W3CDTF">2019-09-30T09:59:30Z</dcterms:modified>
</cp:coreProperties>
</file>